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9" r:id="rId4"/>
    <p:sldId id="260" r:id="rId5"/>
    <p:sldId id="263" r:id="rId6"/>
    <p:sldId id="262" r:id="rId7"/>
    <p:sldId id="264" r:id="rId8"/>
    <p:sldId id="261" r:id="rId9"/>
    <p:sldId id="265" r:id="rId10"/>
    <p:sldId id="266" r:id="rId11"/>
    <p:sldId id="267" r:id="rId12"/>
    <p:sldId id="268" r:id="rId13"/>
    <p:sldId id="269" r:id="rId14"/>
    <p:sldId id="270" r:id="rId15"/>
    <p:sldId id="271" r:id="rId16"/>
    <p:sldId id="272" r:id="rId17"/>
    <p:sldId id="278"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78C916-A4F1-47DE-9934-2239EACA1E40}"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25FA6-8436-4993-A0DA-A88B705F0E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8C916-A4F1-47DE-9934-2239EACA1E40}"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25FA6-8436-4993-A0DA-A88B705F0E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78C916-A4F1-47DE-9934-2239EACA1E40}"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25FA6-8436-4993-A0DA-A88B705F0E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78C916-A4F1-47DE-9934-2239EACA1E40}"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25FA6-8436-4993-A0DA-A88B705F0E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878C916-A4F1-47DE-9934-2239EACA1E40}" type="datetimeFigureOut">
              <a:rPr lang="en-US" smtClean="0"/>
              <a:pPr/>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B25FA6-8436-4993-A0DA-A88B705F0E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78C916-A4F1-47DE-9934-2239EACA1E40}" type="datetimeFigureOut">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25FA6-8436-4993-A0DA-A88B705F0E7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78C916-A4F1-47DE-9934-2239EACA1E40}" type="datetimeFigureOut">
              <a:rPr lang="en-US" smtClean="0"/>
              <a:pPr/>
              <a:t>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B25FA6-8436-4993-A0DA-A88B705F0E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78C916-A4F1-47DE-9934-2239EACA1E40}" type="datetimeFigureOut">
              <a:rPr lang="en-US" smtClean="0"/>
              <a:pPr/>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B25FA6-8436-4993-A0DA-A88B705F0E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8C916-A4F1-47DE-9934-2239EACA1E40}" type="datetimeFigureOut">
              <a:rPr lang="en-US" smtClean="0"/>
              <a:pPr/>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B25FA6-8436-4993-A0DA-A88B705F0E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C878C916-A4F1-47DE-9934-2239EACA1E40}" type="datetimeFigureOut">
              <a:rPr lang="en-US" smtClean="0"/>
              <a:pPr/>
              <a:t>10/7/2013</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6B25FA6-8436-4993-A0DA-A88B705F0E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8C916-A4F1-47DE-9934-2239EACA1E40}" type="datetimeFigureOut">
              <a:rPr lang="en-US" smtClean="0"/>
              <a:pPr/>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B25FA6-8436-4993-A0DA-A88B705F0E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878C916-A4F1-47DE-9934-2239EACA1E40}" type="datetimeFigureOut">
              <a:rPr lang="en-US" smtClean="0"/>
              <a:pPr/>
              <a:t>10/7/2013</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6B25FA6-8436-4993-A0DA-A88B705F0E7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letters&amp;source=images&amp;cd=&amp;cad=rja&amp;docid=wuTdlxTQuM2ybM&amp;tbnid=IjTR4dXnWGN_UM:&amp;ved=0CAUQjRw&amp;url=http://memory.loc.gov/ammem/collections/stern-lincoln/letters.html&amp;ei=9VpnUdy_Lqam2gW5-YCQCQ&amp;bvm=bv.45107431,d.aWc&amp;psig=AFQjCNEeqrwywvDmZiQQ-BREyASIYPcP6A&amp;ust=1365814375372418"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000" dirty="0" smtClean="0"/>
              <a:t>Primary?</a:t>
            </a:r>
            <a:br>
              <a:rPr lang="en-US" sz="8000" dirty="0" smtClean="0"/>
            </a:br>
            <a:r>
              <a:rPr lang="en-US" dirty="0" smtClean="0"/>
              <a:t>Or </a:t>
            </a:r>
            <a:br>
              <a:rPr lang="en-US" dirty="0" smtClean="0"/>
            </a:br>
            <a:r>
              <a:rPr lang="en-US" sz="8000" dirty="0" smtClean="0"/>
              <a:t>Secondary?</a:t>
            </a:r>
            <a:endParaRPr lang="en-US" dirty="0"/>
          </a:p>
        </p:txBody>
      </p:sp>
      <p:sp>
        <p:nvSpPr>
          <p:cNvPr id="3" name="Subtitle 2"/>
          <p:cNvSpPr>
            <a:spLocks noGrp="1"/>
          </p:cNvSpPr>
          <p:nvPr>
            <p:ph type="subTitle" idx="1"/>
          </p:nvPr>
        </p:nvSpPr>
        <p:spPr/>
        <p:txBody>
          <a:bodyPr/>
          <a:lstStyle/>
          <a:p>
            <a:r>
              <a:rPr lang="en-US" dirty="0" smtClean="0"/>
              <a:t>North </a:t>
            </a:r>
            <a:r>
              <a:rPr lang="en-US" dirty="0" err="1" smtClean="0"/>
              <a:t>dakota</a:t>
            </a:r>
            <a:r>
              <a:rPr lang="en-US" dirty="0" smtClean="0"/>
              <a:t> </a:t>
            </a:r>
            <a:r>
              <a:rPr lang="en-US" smtClean="0"/>
              <a:t>National History Day</a:t>
            </a:r>
            <a:endParaRPr lang="en-US"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6208" y="2754642"/>
            <a:ext cx="3945276" cy="292608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114800" y="5680722"/>
            <a:ext cx="4276684" cy="276999"/>
          </a:xfrm>
          <a:prstGeom prst="rect">
            <a:avLst/>
          </a:prstGeom>
          <a:noFill/>
        </p:spPr>
        <p:txBody>
          <a:bodyPr wrap="none" rtlCol="0">
            <a:spAutoFit/>
          </a:bodyPr>
          <a:lstStyle/>
          <a:p>
            <a:r>
              <a:rPr lang="en-US" sz="1200" dirty="0"/>
              <a:t>http://www.pitchblackbaseball.com/northdakotabaseball.html</a:t>
            </a:r>
            <a:endParaRPr lang="en-US" dirty="0"/>
          </a:p>
        </p:txBody>
      </p:sp>
    </p:spTree>
    <p:extLst>
      <p:ext uri="{BB962C8B-B14F-4D97-AF65-F5344CB8AC3E}">
        <p14:creationId xmlns:p14="http://schemas.microsoft.com/office/powerpoint/2010/main" val="1587020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158240"/>
          </a:xfrm>
        </p:spPr>
        <p:txBody>
          <a:bodyPr>
            <a:normAutofit/>
          </a:bodyPr>
          <a:lstStyle/>
          <a:p>
            <a:r>
              <a:rPr lang="en-US" dirty="0" smtClean="0"/>
              <a:t>Are </a:t>
            </a:r>
            <a:r>
              <a:rPr lang="en-US" dirty="0" smtClean="0">
                <a:solidFill>
                  <a:schemeClr val="accent2"/>
                </a:solidFill>
              </a:rPr>
              <a:t>primary sources </a:t>
            </a:r>
            <a:r>
              <a:rPr lang="en-US" dirty="0" smtClean="0"/>
              <a:t>more important    	than </a:t>
            </a:r>
            <a:r>
              <a:rPr lang="en-US" dirty="0" smtClean="0">
                <a:solidFill>
                  <a:schemeClr val="accent2"/>
                </a:solidFill>
              </a:rPr>
              <a:t>secondary sources?</a:t>
            </a:r>
            <a:endParaRPr lang="en-US" dirty="0">
              <a:solidFill>
                <a:schemeClr val="accent2"/>
              </a:solidFill>
            </a:endParaRPr>
          </a:p>
        </p:txBody>
      </p:sp>
      <p:sp>
        <p:nvSpPr>
          <p:cNvPr id="3" name="Content Placeholder 2"/>
          <p:cNvSpPr>
            <a:spLocks noGrp="1"/>
          </p:cNvSpPr>
          <p:nvPr>
            <p:ph idx="1"/>
          </p:nvPr>
        </p:nvSpPr>
        <p:spPr>
          <a:xfrm>
            <a:off x="685800" y="1828800"/>
            <a:ext cx="7520940" cy="3579849"/>
          </a:xfrm>
        </p:spPr>
        <p:txBody>
          <a:bodyPr/>
          <a:lstStyle/>
          <a:p>
            <a:r>
              <a:rPr lang="en-US" sz="2400" b="0" dirty="0" smtClean="0">
                <a:latin typeface="Times New Roman" pitchFamily="18" charset="0"/>
                <a:cs typeface="Times New Roman" pitchFamily="18" charset="0"/>
              </a:rPr>
              <a:t>No.  Both are important to historical research.    </a:t>
            </a:r>
          </a:p>
          <a:p>
            <a:r>
              <a:rPr lang="en-US" sz="2400" b="0" dirty="0" smtClean="0">
                <a:latin typeface="Times New Roman" pitchFamily="18" charset="0"/>
                <a:cs typeface="Times New Roman" pitchFamily="18" charset="0"/>
              </a:rPr>
              <a:t> 	    Each has its own purpose</a:t>
            </a:r>
            <a:r>
              <a:rPr lang="en-US" sz="2400" dirty="0" smtClean="0"/>
              <a:t>.  </a:t>
            </a:r>
          </a:p>
          <a:p>
            <a:pPr marL="0" indent="0">
              <a:buNone/>
            </a:pPr>
            <a:endParaRPr lang="en-US"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200400"/>
            <a:ext cx="2447925" cy="333375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descr="http://memory.loc.gov/ammem/collections/stern-lincoln/images/letters02.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4593772"/>
            <a:ext cx="4253021" cy="18288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678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purpose of </a:t>
            </a:r>
            <a:r>
              <a:rPr lang="en-US" dirty="0" smtClean="0">
                <a:solidFill>
                  <a:schemeClr val="accent2"/>
                </a:solidFill>
              </a:rPr>
              <a:t>secondary sources? </a:t>
            </a:r>
            <a:endParaRPr lang="en-US" dirty="0">
              <a:solidFill>
                <a:schemeClr val="accent2"/>
              </a:solidFill>
            </a:endParaRPr>
          </a:p>
        </p:txBody>
      </p:sp>
      <p:sp>
        <p:nvSpPr>
          <p:cNvPr id="3" name="Content Placeholder 2"/>
          <p:cNvSpPr>
            <a:spLocks noGrp="1"/>
          </p:cNvSpPr>
          <p:nvPr>
            <p:ph idx="1"/>
          </p:nvPr>
        </p:nvSpPr>
        <p:spPr/>
        <p:txBody>
          <a:bodyPr>
            <a:noAutofit/>
          </a:bodyPr>
          <a:lstStyle/>
          <a:p>
            <a:pPr marL="0" indent="0">
              <a:buNone/>
            </a:pPr>
            <a:r>
              <a:rPr lang="en-US" sz="2400" b="0" dirty="0" smtClean="0">
                <a:latin typeface="Times New Roman" pitchFamily="18" charset="0"/>
                <a:cs typeface="Times New Roman" pitchFamily="18" charset="0"/>
              </a:rPr>
              <a:t>A good secondary source gives the researcher (you) all of the details about an event.  The authors of books have researched all of the details.  They also express an opinion (argument) about the event. </a:t>
            </a:r>
          </a:p>
          <a:p>
            <a:pPr marL="0" indent="0">
              <a:buNone/>
            </a:pPr>
            <a:endParaRPr lang="en-US" sz="2400" b="0" dirty="0">
              <a:latin typeface="Times New Roman" pitchFamily="18" charset="0"/>
              <a:cs typeface="Times New Roman" pitchFamily="18" charset="0"/>
            </a:endParaRPr>
          </a:p>
          <a:p>
            <a:pPr marL="0" indent="0"/>
            <a:r>
              <a:rPr lang="en-US" sz="2400" b="0" dirty="0">
                <a:latin typeface="Times New Roman" pitchFamily="18" charset="0"/>
                <a:cs typeface="Times New Roman" pitchFamily="18" charset="0"/>
              </a:rPr>
              <a:t>Websites and encyclopedias are a good starting point for your research.  </a:t>
            </a:r>
            <a:r>
              <a:rPr lang="en-US" sz="2400" b="0" dirty="0" smtClean="0">
                <a:latin typeface="Times New Roman" pitchFamily="18" charset="0"/>
                <a:cs typeface="Times New Roman" pitchFamily="18" charset="0"/>
              </a:rPr>
              <a:t>Sometimes websites and on-line encyclopedias have errors, or don’t include all of the information you need.  Be careful when</a:t>
            </a:r>
          </a:p>
          <a:p>
            <a:pPr marL="0" indent="0">
              <a:buNone/>
            </a:pPr>
            <a:r>
              <a:rPr lang="en-US" sz="2400" b="0" dirty="0" smtClean="0">
                <a:latin typeface="Times New Roman" pitchFamily="18" charset="0"/>
                <a:cs typeface="Times New Roman" pitchFamily="18" charset="0"/>
              </a:rPr>
              <a:t>using websites </a:t>
            </a:r>
          </a:p>
          <a:p>
            <a:pPr marL="0" indent="0">
              <a:buNone/>
            </a:pPr>
            <a:r>
              <a:rPr lang="en-US" sz="2400" b="0" dirty="0" smtClean="0">
                <a:latin typeface="Times New Roman" pitchFamily="18" charset="0"/>
                <a:cs typeface="Times New Roman" pitchFamily="18" charset="0"/>
              </a:rPr>
              <a:t>(especially .coms)</a:t>
            </a:r>
          </a:p>
          <a:p>
            <a:pPr marL="0" indent="0">
              <a:buNone/>
            </a:pPr>
            <a:r>
              <a:rPr lang="en-US" sz="2400" b="0" dirty="0" smtClean="0">
                <a:latin typeface="Times New Roman" pitchFamily="18" charset="0"/>
                <a:cs typeface="Times New Roman" pitchFamily="18" charset="0"/>
              </a:rPr>
              <a:t> and encyclopedias.  </a:t>
            </a:r>
            <a:r>
              <a:rPr lang="en-US" sz="2400" b="0" dirty="0">
                <a:latin typeface="Times New Roman" pitchFamily="18" charset="0"/>
                <a:cs typeface="Times New Roman" pitchFamily="18" charset="0"/>
              </a:rPr>
              <a:t> </a:t>
            </a:r>
            <a:endParaRPr lang="en-US"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4953000"/>
            <a:ext cx="3265714" cy="182880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0326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purpose of </a:t>
            </a:r>
            <a:r>
              <a:rPr lang="en-US" dirty="0" smtClean="0">
                <a:solidFill>
                  <a:schemeClr val="accent2"/>
                </a:solidFill>
              </a:rPr>
              <a:t>primary sources?</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sz="2000" b="0" dirty="0" smtClean="0">
                <a:latin typeface="Times New Roman" pitchFamily="18" charset="0"/>
                <a:cs typeface="Times New Roman" pitchFamily="18" charset="0"/>
              </a:rPr>
              <a:t>     </a:t>
            </a:r>
            <a:r>
              <a:rPr lang="en-US" sz="2800" b="0" dirty="0" smtClean="0">
                <a:solidFill>
                  <a:schemeClr val="accent2"/>
                </a:solidFill>
                <a:latin typeface="Times New Roman" pitchFamily="18" charset="0"/>
                <a:cs typeface="Times New Roman" pitchFamily="18" charset="0"/>
              </a:rPr>
              <a:t>Primary sources </a:t>
            </a:r>
            <a:r>
              <a:rPr lang="en-US" sz="2400" b="0" dirty="0" smtClean="0">
                <a:latin typeface="Times New Roman" pitchFamily="18" charset="0"/>
                <a:cs typeface="Times New Roman" pitchFamily="18" charset="0"/>
              </a:rPr>
              <a:t>are the building blocks of historical research.  Historians study primary sources and analyze them to try to understand WHY people did what they did in the past.  </a:t>
            </a:r>
          </a:p>
          <a:p>
            <a:r>
              <a:rPr lang="en-US" sz="2400" b="0" dirty="0">
                <a:latin typeface="Times New Roman" pitchFamily="18" charset="0"/>
                <a:cs typeface="Times New Roman" pitchFamily="18" charset="0"/>
              </a:rPr>
              <a:t>	</a:t>
            </a:r>
            <a:r>
              <a:rPr lang="en-US" sz="2400" b="0" dirty="0" smtClean="0">
                <a:latin typeface="Times New Roman" pitchFamily="18" charset="0"/>
                <a:cs typeface="Times New Roman" pitchFamily="18" charset="0"/>
              </a:rPr>
              <a:t>Historians develop their own opinions from the primary resources.  Historians use primary sources to defend their opinions.   </a:t>
            </a:r>
            <a:endParaRPr lang="en-US" sz="2400" b="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733800"/>
            <a:ext cx="3657600" cy="274320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28623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        Using Historical Resources is like </a:t>
            </a:r>
            <a:br>
              <a:rPr lang="en-US" sz="2400" dirty="0" smtClean="0"/>
            </a:br>
            <a:r>
              <a:rPr lang="en-US" sz="2400" dirty="0"/>
              <a:t>	</a:t>
            </a:r>
            <a:r>
              <a:rPr lang="en-US" sz="2400" dirty="0" smtClean="0"/>
              <a:t>	building a house</a:t>
            </a:r>
            <a:endParaRPr lang="en-US" sz="2400" dirty="0"/>
          </a:p>
        </p:txBody>
      </p:sp>
      <p:sp>
        <p:nvSpPr>
          <p:cNvPr id="3" name="Content Placeholder 2"/>
          <p:cNvSpPr>
            <a:spLocks noGrp="1"/>
          </p:cNvSpPr>
          <p:nvPr>
            <p:ph idx="1"/>
          </p:nvPr>
        </p:nvSpPr>
        <p:spPr>
          <a:xfrm>
            <a:off x="914400" y="1676400"/>
            <a:ext cx="7520940" cy="3579849"/>
          </a:xfrm>
        </p:spPr>
        <p:txBody>
          <a:bodyPr/>
          <a:lstStyle/>
          <a:p>
            <a:pPr marL="0" indent="0">
              <a:buNone/>
            </a:pPr>
            <a:r>
              <a:rPr lang="en-US" sz="2400" b="0" dirty="0" smtClean="0">
                <a:latin typeface="Times New Roman" pitchFamily="18" charset="0"/>
                <a:cs typeface="Times New Roman" pitchFamily="18" charset="0"/>
              </a:rPr>
              <a:t>You need lumber, nails, glass, doors, roof shingles. These are the </a:t>
            </a:r>
            <a:r>
              <a:rPr lang="en-US" sz="2400" b="0" dirty="0" smtClean="0">
                <a:solidFill>
                  <a:schemeClr val="accent2"/>
                </a:solidFill>
                <a:latin typeface="Times New Roman" pitchFamily="18" charset="0"/>
                <a:cs typeface="Times New Roman" pitchFamily="18" charset="0"/>
              </a:rPr>
              <a:t>primary resources</a:t>
            </a:r>
            <a:r>
              <a:rPr lang="en-US" sz="2400" b="0" dirty="0" smtClean="0">
                <a:latin typeface="Times New Roman" pitchFamily="18" charset="0"/>
                <a:cs typeface="Times New Roman" pitchFamily="18" charset="0"/>
              </a:rPr>
              <a:t>.  </a:t>
            </a:r>
          </a:p>
          <a:p>
            <a:pPr marL="0" indent="0">
              <a:buNone/>
            </a:pPr>
            <a:endParaRPr lang="en-US" sz="2400" b="0" dirty="0">
              <a:latin typeface="Times New Roman" pitchFamily="18" charset="0"/>
              <a:cs typeface="Times New Roman" pitchFamily="18" charset="0"/>
            </a:endParaRPr>
          </a:p>
          <a:p>
            <a:pPr marL="0" indent="0">
              <a:buNone/>
            </a:pPr>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895600"/>
            <a:ext cx="4794607" cy="320040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66789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sz="2400" b="0" dirty="0" smtClean="0">
                <a:latin typeface="Times New Roman" pitchFamily="18" charset="0"/>
                <a:cs typeface="Times New Roman" pitchFamily="18" charset="0"/>
              </a:rPr>
              <a:t>How you use the resources to build a house is up to you.  But the house you build will be strong because you made the best use of your resources.</a:t>
            </a:r>
            <a:endParaRPr lang="en-US" sz="2400" b="0"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971800"/>
            <a:ext cx="3771900" cy="301752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429000"/>
            <a:ext cx="4876800" cy="274320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0561" y="3429000"/>
            <a:ext cx="2253803" cy="320040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77480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Now try this!</a:t>
            </a:r>
            <a:endParaRPr lang="en-US" dirty="0"/>
          </a:p>
        </p:txBody>
      </p:sp>
      <p:sp>
        <p:nvSpPr>
          <p:cNvPr id="3" name="Content Placeholder 2"/>
          <p:cNvSpPr>
            <a:spLocks noGrp="1"/>
          </p:cNvSpPr>
          <p:nvPr>
            <p:ph idx="1"/>
          </p:nvPr>
        </p:nvSpPr>
        <p:spPr>
          <a:xfrm>
            <a:off x="838200" y="1828800"/>
            <a:ext cx="7520940" cy="3579849"/>
          </a:xfrm>
        </p:spPr>
        <p:txBody>
          <a:bodyPr/>
          <a:lstStyle/>
          <a:p>
            <a:pPr marL="0" indent="0" algn="ctr">
              <a:buNone/>
            </a:pPr>
            <a:r>
              <a:rPr lang="en-US" sz="2800" b="0" dirty="0" smtClean="0">
                <a:latin typeface="Times New Roman" pitchFamily="18" charset="0"/>
                <a:cs typeface="Times New Roman" pitchFamily="18" charset="0"/>
              </a:rPr>
              <a:t>Look around your classroom or  your house for resources that a historian might use someday.  </a:t>
            </a:r>
          </a:p>
          <a:p>
            <a:pPr marL="0" indent="0">
              <a:buNone/>
            </a:pPr>
            <a:endParaRPr lang="en-US" sz="2400" b="0"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0571" y="3124200"/>
            <a:ext cx="5314950" cy="352425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92352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find Any of these things?</a:t>
            </a:r>
            <a:endParaRPr lang="en-US" dirty="0"/>
          </a:p>
        </p:txBody>
      </p:sp>
      <p:sp>
        <p:nvSpPr>
          <p:cNvPr id="3" name="Content Placeholder 2"/>
          <p:cNvSpPr>
            <a:spLocks noGrp="1"/>
          </p:cNvSpPr>
          <p:nvPr>
            <p:ph idx="1"/>
          </p:nvPr>
        </p:nvSpPr>
        <p:spPr>
          <a:xfrm>
            <a:off x="822960" y="1100628"/>
            <a:ext cx="7520940" cy="4385772"/>
          </a:xfrm>
        </p:spPr>
        <p:txBody>
          <a:bodyPr>
            <a:normAutofit/>
          </a:bodyPr>
          <a:lstStyle/>
          <a:p>
            <a:pPr marL="0" indent="0">
              <a:buNone/>
            </a:pPr>
            <a:endParaRPr lang="en-US" dirty="0" smtClean="0"/>
          </a:p>
          <a:p>
            <a:r>
              <a:rPr lang="en-US" sz="2400" b="0" dirty="0" smtClean="0">
                <a:latin typeface="Times New Roman" pitchFamily="18" charset="0"/>
                <a:cs typeface="Times New Roman" pitchFamily="18" charset="0"/>
              </a:rPr>
              <a:t>a shopping list?</a:t>
            </a:r>
          </a:p>
          <a:p>
            <a:r>
              <a:rPr lang="en-US" sz="2400" b="0" dirty="0" smtClean="0">
                <a:latin typeface="Times New Roman" pitchFamily="18" charset="0"/>
                <a:cs typeface="Times New Roman" pitchFamily="18" charset="0"/>
              </a:rPr>
              <a:t>a newspaper?</a:t>
            </a:r>
          </a:p>
          <a:p>
            <a:r>
              <a:rPr lang="en-US" sz="2400" b="0" dirty="0" smtClean="0">
                <a:latin typeface="Times New Roman" pitchFamily="18" charset="0"/>
                <a:cs typeface="Times New Roman" pitchFamily="18" charset="0"/>
              </a:rPr>
              <a:t>your history textbook?</a:t>
            </a:r>
          </a:p>
          <a:p>
            <a:r>
              <a:rPr lang="en-US" sz="2400" b="0" dirty="0">
                <a:latin typeface="Times New Roman" pitchFamily="18" charset="0"/>
                <a:cs typeface="Times New Roman" pitchFamily="18" charset="0"/>
              </a:rPr>
              <a:t>a</a:t>
            </a:r>
            <a:r>
              <a:rPr lang="en-US" sz="2400" b="0" dirty="0" smtClean="0">
                <a:latin typeface="Times New Roman" pitchFamily="18" charset="0"/>
                <a:cs typeface="Times New Roman" pitchFamily="18" charset="0"/>
              </a:rPr>
              <a:t> receipt for something you bought?</a:t>
            </a:r>
          </a:p>
          <a:p>
            <a:r>
              <a:rPr lang="en-US" sz="2400" b="0" dirty="0">
                <a:latin typeface="Times New Roman" pitchFamily="18" charset="0"/>
                <a:cs typeface="Times New Roman" pitchFamily="18" charset="0"/>
              </a:rPr>
              <a:t>p</a:t>
            </a:r>
            <a:r>
              <a:rPr lang="en-US" sz="2400" b="0" dirty="0" smtClean="0">
                <a:latin typeface="Times New Roman" pitchFamily="18" charset="0"/>
                <a:cs typeface="Times New Roman" pitchFamily="18" charset="0"/>
              </a:rPr>
              <a:t>hotos of last summer’s camping trip? </a:t>
            </a:r>
            <a:endParaRPr lang="en-US" sz="2400" b="0" dirty="0">
              <a:latin typeface="Times New Roman" pitchFamily="18" charset="0"/>
              <a:cs typeface="Times New Roman" pitchFamily="18" charset="0"/>
            </a:endParaRPr>
          </a:p>
          <a:p>
            <a:r>
              <a:rPr lang="en-US" sz="2400" b="0" dirty="0" smtClean="0">
                <a:latin typeface="Times New Roman" pitchFamily="18" charset="0"/>
                <a:cs typeface="Times New Roman" pitchFamily="18" charset="0"/>
              </a:rPr>
              <a:t>toys?</a:t>
            </a:r>
          </a:p>
          <a:p>
            <a:r>
              <a:rPr lang="en-US" sz="2400" b="0" dirty="0" smtClean="0">
                <a:latin typeface="Times New Roman" pitchFamily="18" charset="0"/>
                <a:cs typeface="Times New Roman" pitchFamily="18" charset="0"/>
              </a:rPr>
              <a:t>Christmas letters?</a:t>
            </a:r>
          </a:p>
          <a:p>
            <a:endParaRPr lang="en-US" sz="2400" b="0" dirty="0" smtClean="0">
              <a:latin typeface="Times New Roman" pitchFamily="18" charset="0"/>
              <a:cs typeface="Times New Roman" pitchFamily="18" charset="0"/>
            </a:endParaRPr>
          </a:p>
          <a:p>
            <a:endParaRPr lang="en-US" sz="2400" b="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1905000"/>
            <a:ext cx="2286000" cy="228600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2212" y="1066800"/>
            <a:ext cx="1767526" cy="228600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4038600"/>
            <a:ext cx="3044190" cy="228600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56680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make two lists</a:t>
            </a:r>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9213" y="1295400"/>
            <a:ext cx="423949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90302" y="1761997"/>
            <a:ext cx="3583097" cy="338554"/>
          </a:xfrm>
          <a:prstGeom prst="rect">
            <a:avLst/>
          </a:prstGeom>
          <a:noFill/>
        </p:spPr>
        <p:txBody>
          <a:bodyPr wrap="none" rtlCol="0">
            <a:spAutoFit/>
          </a:bodyPr>
          <a:lstStyle/>
          <a:p>
            <a:r>
              <a:rPr lang="en-US" sz="1600" dirty="0" smtClean="0">
                <a:solidFill>
                  <a:schemeClr val="accent2"/>
                </a:solidFill>
                <a:latin typeface="Dauphin" pitchFamily="18" charset="0"/>
              </a:rPr>
              <a:t>Primary Sources              Secondary Sources </a:t>
            </a:r>
            <a:endParaRPr lang="en-US" sz="1600" dirty="0">
              <a:solidFill>
                <a:schemeClr val="accent2"/>
              </a:solidFill>
              <a:latin typeface="Dauphin" pitchFamily="18" charset="0"/>
            </a:endParaRPr>
          </a:p>
        </p:txBody>
      </p:sp>
    </p:spTree>
    <p:extLst>
      <p:ext uri="{BB962C8B-B14F-4D97-AF65-F5344CB8AC3E}">
        <p14:creationId xmlns:p14="http://schemas.microsoft.com/office/powerpoint/2010/main" val="295669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010" y="304800"/>
            <a:ext cx="7520940" cy="548640"/>
          </a:xfrm>
        </p:spPr>
        <p:txBody>
          <a:bodyPr/>
          <a:lstStyle/>
          <a:p>
            <a:r>
              <a:rPr lang="en-US" dirty="0" smtClean="0"/>
              <a:t>Your Lists should look like this:</a:t>
            </a:r>
            <a:endParaRPr lang="en-US" dirty="0"/>
          </a:p>
        </p:txBody>
      </p:sp>
      <p:sp>
        <p:nvSpPr>
          <p:cNvPr id="4" name="Content Placeholder 3"/>
          <p:cNvSpPr>
            <a:spLocks noGrp="1"/>
          </p:cNvSpPr>
          <p:nvPr>
            <p:ph idx="1"/>
          </p:nvPr>
        </p:nvSpPr>
        <p:spPr/>
        <p:txBody>
          <a:bodyPr/>
          <a:lstStyle/>
          <a:p>
            <a:endParaRPr lang="en-US" dirty="0"/>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8067" y="1371600"/>
            <a:ext cx="4239491"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06480" y="1752600"/>
            <a:ext cx="3471078" cy="369332"/>
          </a:xfrm>
          <a:prstGeom prst="rect">
            <a:avLst/>
          </a:prstGeom>
          <a:noFill/>
        </p:spPr>
        <p:txBody>
          <a:bodyPr wrap="none" rtlCol="0">
            <a:spAutoFit/>
          </a:bodyPr>
          <a:lstStyle/>
          <a:p>
            <a:r>
              <a:rPr lang="en-US" dirty="0" smtClean="0">
                <a:solidFill>
                  <a:schemeClr val="accent2"/>
                </a:solidFill>
                <a:latin typeface="Dauphin" pitchFamily="18" charset="0"/>
              </a:rPr>
              <a:t>Primary Sources      Secondary Sources </a:t>
            </a:r>
            <a:endParaRPr lang="en-US" dirty="0">
              <a:solidFill>
                <a:schemeClr val="accent2"/>
              </a:solidFill>
              <a:latin typeface="Dauphin" pitchFamily="18" charset="0"/>
            </a:endParaRPr>
          </a:p>
        </p:txBody>
      </p:sp>
      <p:sp>
        <p:nvSpPr>
          <p:cNvPr id="6" name="TextBox 5"/>
          <p:cNvSpPr txBox="1"/>
          <p:nvPr/>
        </p:nvSpPr>
        <p:spPr>
          <a:xfrm>
            <a:off x="4606480" y="2438400"/>
            <a:ext cx="3364901" cy="1754326"/>
          </a:xfrm>
          <a:prstGeom prst="rect">
            <a:avLst/>
          </a:prstGeom>
          <a:noFill/>
        </p:spPr>
        <p:txBody>
          <a:bodyPr wrap="square" rtlCol="0">
            <a:spAutoFit/>
          </a:bodyPr>
          <a:lstStyle/>
          <a:p>
            <a:r>
              <a:rPr lang="en-US" dirty="0" smtClean="0">
                <a:solidFill>
                  <a:schemeClr val="bg1"/>
                </a:solidFill>
                <a:latin typeface="Dauphin" pitchFamily="18" charset="0"/>
              </a:rPr>
              <a:t>Camping photo            text book</a:t>
            </a:r>
          </a:p>
          <a:p>
            <a:r>
              <a:rPr lang="en-US" dirty="0" smtClean="0">
                <a:solidFill>
                  <a:schemeClr val="bg1"/>
                </a:solidFill>
                <a:latin typeface="Dauphin" pitchFamily="18" charset="0"/>
              </a:rPr>
              <a:t>Christmas letter	  newspaper</a:t>
            </a:r>
          </a:p>
          <a:p>
            <a:r>
              <a:rPr lang="en-US" dirty="0" smtClean="0">
                <a:solidFill>
                  <a:schemeClr val="bg1"/>
                </a:solidFill>
                <a:latin typeface="Dauphin" pitchFamily="18" charset="0"/>
              </a:rPr>
              <a:t>Shopping list</a:t>
            </a:r>
          </a:p>
          <a:p>
            <a:r>
              <a:rPr lang="en-US" dirty="0" smtClean="0">
                <a:solidFill>
                  <a:schemeClr val="bg1"/>
                </a:solidFill>
                <a:latin typeface="Dauphin" pitchFamily="18" charset="0"/>
              </a:rPr>
              <a:t>Toys</a:t>
            </a:r>
          </a:p>
          <a:p>
            <a:endParaRPr lang="en-US" dirty="0" smtClean="0">
              <a:solidFill>
                <a:schemeClr val="bg1"/>
              </a:solidFill>
            </a:endParaRPr>
          </a:p>
          <a:p>
            <a:r>
              <a:rPr lang="en-US" dirty="0" smtClean="0">
                <a:solidFill>
                  <a:schemeClr val="bg1"/>
                </a:solidFill>
              </a:rPr>
              <a:t>  </a:t>
            </a:r>
          </a:p>
        </p:txBody>
      </p:sp>
    </p:spTree>
    <p:extLst>
      <p:ext uri="{BB962C8B-B14F-4D97-AF65-F5344CB8AC3E}">
        <p14:creationId xmlns:p14="http://schemas.microsoft.com/office/powerpoint/2010/main" val="3629348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838200"/>
            <a:ext cx="7520940" cy="3579849"/>
          </a:xfrm>
        </p:spPr>
        <p:txBody>
          <a:bodyPr/>
          <a:lstStyle/>
          <a:p>
            <a:pPr marL="0" indent="0" algn="ctr">
              <a:buNone/>
            </a:pPr>
            <a:r>
              <a:rPr lang="en-US" sz="3200" dirty="0" smtClean="0"/>
              <a:t>Now try it on your own.  </a:t>
            </a:r>
          </a:p>
          <a:p>
            <a:pPr marL="0" indent="0">
              <a:buNone/>
            </a:pPr>
            <a:endParaRPr lang="en-US" b="0" dirty="0">
              <a:latin typeface="Times New Roman" pitchFamily="18" charset="0"/>
              <a:cs typeface="Times New Roman" pitchFamily="18" charset="0"/>
            </a:endParaRPr>
          </a:p>
          <a:p>
            <a:pPr marL="0" indent="0">
              <a:buNone/>
            </a:pPr>
            <a:r>
              <a:rPr lang="en-US" sz="2400" b="0" dirty="0" smtClean="0">
                <a:latin typeface="Times New Roman" pitchFamily="18" charset="0"/>
                <a:cs typeface="Times New Roman" pitchFamily="18" charset="0"/>
              </a:rPr>
              <a:t>Be sure you can explain </a:t>
            </a:r>
            <a:r>
              <a:rPr lang="en-US" sz="2400" b="0" i="1" u="sng" dirty="0" smtClean="0">
                <a:latin typeface="Times New Roman" pitchFamily="18" charset="0"/>
                <a:cs typeface="Times New Roman" pitchFamily="18" charset="0"/>
              </a:rPr>
              <a:t>why</a:t>
            </a:r>
            <a:r>
              <a:rPr lang="en-US" sz="2400" b="0" dirty="0" smtClean="0">
                <a:latin typeface="Times New Roman" pitchFamily="18" charset="0"/>
                <a:cs typeface="Times New Roman" pitchFamily="18" charset="0"/>
              </a:rPr>
              <a:t> you chose to put the item on the </a:t>
            </a:r>
            <a:r>
              <a:rPr lang="en-US" sz="2400" b="0" dirty="0" smtClean="0">
                <a:solidFill>
                  <a:schemeClr val="accent2"/>
                </a:solidFill>
                <a:latin typeface="Times New Roman" pitchFamily="18" charset="0"/>
                <a:cs typeface="Times New Roman" pitchFamily="18" charset="0"/>
              </a:rPr>
              <a:t>primary source </a:t>
            </a:r>
            <a:r>
              <a:rPr lang="en-US" sz="2400" b="0" dirty="0" smtClean="0">
                <a:latin typeface="Times New Roman" pitchFamily="18" charset="0"/>
                <a:cs typeface="Times New Roman" pitchFamily="18" charset="0"/>
              </a:rPr>
              <a:t>list or on the </a:t>
            </a:r>
            <a:r>
              <a:rPr lang="en-US" sz="2400" b="0" dirty="0" smtClean="0">
                <a:solidFill>
                  <a:schemeClr val="accent2"/>
                </a:solidFill>
                <a:latin typeface="Times New Roman" pitchFamily="18" charset="0"/>
                <a:cs typeface="Times New Roman" pitchFamily="18" charset="0"/>
              </a:rPr>
              <a:t>secondary source </a:t>
            </a:r>
            <a:r>
              <a:rPr lang="en-US" sz="2400" b="0" dirty="0" smtClean="0">
                <a:latin typeface="Times New Roman" pitchFamily="18" charset="0"/>
                <a:cs typeface="Times New Roman" pitchFamily="18" charset="0"/>
              </a:rPr>
              <a:t>list.  </a:t>
            </a:r>
            <a:endParaRPr lang="en-US" sz="2400" b="0" dirty="0">
              <a:latin typeface="Times New Roman" pitchFamily="18" charset="0"/>
              <a:cs typeface="Times New Roman" pitchFamily="18" charset="0"/>
            </a:endParaRPr>
          </a:p>
        </p:txBody>
      </p:sp>
      <p:pic>
        <p:nvPicPr>
          <p:cNvPr id="1024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763736"/>
            <a:ext cx="4164250" cy="274320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pic>
        <p:nvPicPr>
          <p:cNvPr id="1024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124200"/>
            <a:ext cx="2425147" cy="365760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75039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All historical resources are either Primary or Secondary . . </a:t>
            </a:r>
            <a:r>
              <a:rPr lang="en-US" dirty="0"/>
              <a:t>. </a:t>
            </a:r>
            <a:br>
              <a:rPr lang="en-US" dirty="0"/>
            </a:br>
            <a:r>
              <a:rPr lang="en-US" dirty="0" smtClean="0"/>
              <a:t/>
            </a:r>
            <a:br>
              <a:rPr lang="en-US" dirty="0" smtClean="0"/>
            </a:br>
            <a:r>
              <a:rPr lang="en-US" dirty="0" smtClean="0"/>
              <a:t>What </a:t>
            </a:r>
            <a:r>
              <a:rPr lang="en-US" dirty="0"/>
              <a:t>does that mean?</a:t>
            </a:r>
          </a:p>
        </p:txBody>
      </p:sp>
      <p:sp>
        <p:nvSpPr>
          <p:cNvPr id="3" name="Content Placeholder 2"/>
          <p:cNvSpPr>
            <a:spLocks noGrp="1"/>
          </p:cNvSpPr>
          <p:nvPr>
            <p:ph idx="1"/>
          </p:nvPr>
        </p:nvSpPr>
        <p:spPr/>
        <p:txBody>
          <a:bodyPr/>
          <a:lstStyle/>
          <a:p>
            <a:r>
              <a:rPr lang="en-US" dirty="0" smtClean="0"/>
              <a:t>                                                                                                                                                     </a:t>
            </a:r>
            <a:endParaRPr lang="en-US" dirty="0"/>
          </a:p>
        </p:txBody>
      </p:sp>
      <p:sp>
        <p:nvSpPr>
          <p:cNvPr id="4" name="TextBox 3"/>
          <p:cNvSpPr txBox="1"/>
          <p:nvPr/>
        </p:nvSpPr>
        <p:spPr>
          <a:xfrm>
            <a:off x="838200" y="2667000"/>
            <a:ext cx="7086600" cy="2062103"/>
          </a:xfrm>
          <a:prstGeom prst="rect">
            <a:avLst/>
          </a:prstGeom>
          <a:noFill/>
        </p:spPr>
        <p:txBody>
          <a:bodyPr wrap="square" rtlCol="0">
            <a:spAutoFit/>
          </a:bodyPr>
          <a:lstStyle/>
          <a:p>
            <a:r>
              <a:rPr lang="en-US" sz="2400" dirty="0">
                <a:latin typeface="Times New Roman" pitchFamily="18" charset="0"/>
                <a:cs typeface="Times New Roman" pitchFamily="18" charset="0"/>
              </a:rPr>
              <a:t>Are primary sources the ones you use most often?</a:t>
            </a:r>
          </a:p>
          <a:p>
            <a:r>
              <a:rPr lang="en-US" sz="2400" dirty="0">
                <a:latin typeface="Times New Roman" pitchFamily="18" charset="0"/>
                <a:cs typeface="Times New Roman" pitchFamily="18" charset="0"/>
              </a:rPr>
              <a:t>Are secondary sources the least important resources</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3200" dirty="0">
                <a:latin typeface="Times New Roman" pitchFamily="18" charset="0"/>
                <a:cs typeface="Times New Roman" pitchFamily="18" charset="0"/>
              </a:rPr>
              <a:t>The answers are:   </a:t>
            </a:r>
            <a:r>
              <a:rPr lang="en-US" sz="3200" dirty="0">
                <a:solidFill>
                  <a:schemeClr val="accent2"/>
                </a:solidFill>
                <a:latin typeface="Times New Roman" pitchFamily="18" charset="0"/>
                <a:cs typeface="Times New Roman" pitchFamily="18" charset="0"/>
              </a:rPr>
              <a:t>NO! </a:t>
            </a:r>
            <a:r>
              <a:rPr lang="en-US" sz="3200" dirty="0">
                <a:latin typeface="Times New Roman" pitchFamily="18" charset="0"/>
                <a:cs typeface="Times New Roman" pitchFamily="18" charset="0"/>
              </a:rPr>
              <a:t>and </a:t>
            </a:r>
            <a:r>
              <a:rPr lang="en-US" sz="3200" dirty="0">
                <a:solidFill>
                  <a:schemeClr val="accent2"/>
                </a:solidFill>
                <a:latin typeface="Times New Roman" pitchFamily="18" charset="0"/>
                <a:cs typeface="Times New Roman" pitchFamily="18" charset="0"/>
              </a:rPr>
              <a:t>NO!</a:t>
            </a:r>
            <a:endParaRPr lang="en-US"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3615119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35362"/>
          </a:xfrm>
        </p:spPr>
        <p:txBody>
          <a:bodyPr>
            <a:normAutofit/>
          </a:bodyPr>
          <a:lstStyle/>
          <a:p>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sz="3200" b="0" dirty="0" smtClean="0"/>
              <a:t>So, what is a </a:t>
            </a:r>
            <a:r>
              <a:rPr lang="en-US" sz="3200" b="0" dirty="0" smtClean="0">
                <a:solidFill>
                  <a:schemeClr val="accent2"/>
                </a:solidFill>
              </a:rPr>
              <a:t>primary source?  </a:t>
            </a:r>
          </a:p>
          <a:p>
            <a:pPr marL="0" indent="0">
              <a:buNone/>
            </a:pPr>
            <a:r>
              <a:rPr lang="en-US" sz="3200" b="0" dirty="0" smtClean="0"/>
              <a:t>What is a </a:t>
            </a:r>
            <a:r>
              <a:rPr lang="en-US" sz="3200" b="0" dirty="0" smtClean="0">
                <a:solidFill>
                  <a:schemeClr val="accent2"/>
                </a:solidFill>
              </a:rPr>
              <a:t>secondary source?  </a:t>
            </a:r>
          </a:p>
          <a:p>
            <a:pPr marL="0" indent="0">
              <a:buNone/>
            </a:pPr>
            <a:endParaRPr lang="en-US" sz="3200" b="0" dirty="0" smtClean="0"/>
          </a:p>
          <a:p>
            <a:pPr marL="0" indent="0">
              <a:buNone/>
            </a:pPr>
            <a:r>
              <a:rPr lang="en-US" sz="3200" b="0" dirty="0" smtClean="0"/>
              <a:t>		</a:t>
            </a:r>
            <a:r>
              <a:rPr lang="en-US" sz="3200" b="0" dirty="0" smtClean="0">
                <a:latin typeface="Times New Roman" pitchFamily="18" charset="0"/>
                <a:cs typeface="Times New Roman" pitchFamily="18" charset="0"/>
              </a:rPr>
              <a:t>And, why should I care anyway?</a:t>
            </a:r>
          </a:p>
          <a:p>
            <a:endParaRPr lang="en-US" sz="2400" b="0" dirty="0"/>
          </a:p>
        </p:txBody>
      </p:sp>
    </p:spTree>
    <p:extLst>
      <p:ext uri="{BB962C8B-B14F-4D97-AF65-F5344CB8AC3E}">
        <p14:creationId xmlns:p14="http://schemas.microsoft.com/office/powerpoint/2010/main" val="840630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838200"/>
            <a:ext cx="8229600" cy="5287963"/>
          </a:xfrm>
        </p:spPr>
        <p:txBody>
          <a:bodyPr/>
          <a:lstStyle/>
          <a:p>
            <a:pPr marL="0" indent="0">
              <a:buNone/>
            </a:pPr>
            <a:r>
              <a:rPr lang="en-US" dirty="0" smtClean="0"/>
              <a:t>A </a:t>
            </a:r>
            <a:r>
              <a:rPr lang="en-US" sz="3200" b="0" dirty="0" smtClean="0">
                <a:solidFill>
                  <a:schemeClr val="accent2"/>
                </a:solidFill>
              </a:rPr>
              <a:t>primary source</a:t>
            </a:r>
            <a:r>
              <a:rPr lang="en-US" sz="3200" dirty="0" smtClean="0">
                <a:solidFill>
                  <a:schemeClr val="accent2"/>
                </a:solidFill>
              </a:rPr>
              <a:t> </a:t>
            </a:r>
            <a:r>
              <a:rPr lang="en-US" sz="2000" b="0" dirty="0" smtClean="0">
                <a:latin typeface="Times New Roman" pitchFamily="18" charset="0"/>
                <a:cs typeface="Times New Roman" pitchFamily="18" charset="0"/>
              </a:rPr>
              <a:t>is one that was created by people who were present at the event, or were responsible for recording the event that you are researching.  </a:t>
            </a:r>
          </a:p>
          <a:p>
            <a:pPr marL="0" indent="0">
              <a:buNone/>
            </a:pPr>
            <a:endParaRPr lang="en-US" dirty="0"/>
          </a:p>
          <a:p>
            <a:pPr marL="0" indent="0">
              <a:buNone/>
            </a:pPr>
            <a:r>
              <a:rPr lang="en-US" sz="2000" b="0" dirty="0" smtClean="0"/>
              <a:t>A</a:t>
            </a:r>
            <a:r>
              <a:rPr lang="en-US" sz="3200" b="0" dirty="0" smtClean="0"/>
              <a:t> </a:t>
            </a:r>
            <a:r>
              <a:rPr lang="en-US" sz="3200" b="0" dirty="0" smtClean="0">
                <a:solidFill>
                  <a:schemeClr val="accent2"/>
                </a:solidFill>
              </a:rPr>
              <a:t>primary source </a:t>
            </a:r>
            <a:r>
              <a:rPr lang="en-US" sz="2000" b="0" dirty="0" smtClean="0">
                <a:latin typeface="Times New Roman" pitchFamily="18" charset="0"/>
                <a:cs typeface="Times New Roman" pitchFamily="18" charset="0"/>
              </a:rPr>
              <a:t>is a record that was created in the time period you are researching.  </a:t>
            </a:r>
            <a:endParaRPr lang="en-US" sz="2000" b="0" dirty="0">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9" y="3124200"/>
            <a:ext cx="3104181" cy="3657600"/>
          </a:xfrm>
          <a:prstGeom prst="rect">
            <a:avLst/>
          </a:prstGeom>
          <a:ln>
            <a:solidFill>
              <a:schemeClr val="accent2"/>
            </a:solidFill>
          </a:ln>
        </p:spPr>
      </p:pic>
      <p:sp>
        <p:nvSpPr>
          <p:cNvPr id="4" name="TextBox 3"/>
          <p:cNvSpPr txBox="1"/>
          <p:nvPr/>
        </p:nvSpPr>
        <p:spPr>
          <a:xfrm>
            <a:off x="762000" y="5410200"/>
            <a:ext cx="3595856" cy="646331"/>
          </a:xfrm>
          <a:prstGeom prst="rect">
            <a:avLst/>
          </a:prstGeom>
          <a:noFill/>
        </p:spPr>
        <p:txBody>
          <a:bodyPr wrap="none" rtlCol="0">
            <a:spAutoFit/>
          </a:bodyPr>
          <a:lstStyle/>
          <a:p>
            <a:r>
              <a:rPr lang="en-US" dirty="0" smtClean="0"/>
              <a:t>The Declaration of Independence</a:t>
            </a:r>
          </a:p>
          <a:p>
            <a:r>
              <a:rPr lang="en-US" dirty="0"/>
              <a:t>i</a:t>
            </a:r>
            <a:r>
              <a:rPr lang="en-US" dirty="0" smtClean="0"/>
              <a:t>s a primary source!</a:t>
            </a:r>
            <a:endParaRPr lang="en-US" dirty="0"/>
          </a:p>
        </p:txBody>
      </p:sp>
    </p:spTree>
    <p:extLst>
      <p:ext uri="{BB962C8B-B14F-4D97-AF65-F5344CB8AC3E}">
        <p14:creationId xmlns:p14="http://schemas.microsoft.com/office/powerpoint/2010/main" val="2015295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smtClean="0">
                <a:latin typeface="Times New Roman" pitchFamily="18" charset="0"/>
                <a:cs typeface="Times New Roman" pitchFamily="18" charset="0"/>
              </a:rPr>
              <a:t>How do I identify a</a:t>
            </a:r>
            <a:r>
              <a:rPr lang="en-US" sz="2400" dirty="0" smtClean="0"/>
              <a:t> </a:t>
            </a:r>
            <a:br>
              <a:rPr lang="en-US" sz="2400" dirty="0" smtClean="0"/>
            </a:br>
            <a:r>
              <a:rPr lang="en-US" sz="2400" dirty="0"/>
              <a:t>	</a:t>
            </a:r>
            <a:r>
              <a:rPr lang="en-US" sz="3600" dirty="0" smtClean="0">
                <a:solidFill>
                  <a:schemeClr val="accent2"/>
                </a:solidFill>
              </a:rPr>
              <a:t>primary source</a:t>
            </a:r>
            <a:r>
              <a:rPr lang="en-US" sz="4400" dirty="0" smtClean="0">
                <a:solidFill>
                  <a:schemeClr val="accent2"/>
                </a:solidFill>
                <a:latin typeface="Times New Roman" pitchFamily="18" charset="0"/>
                <a:cs typeface="Times New Roman" pitchFamily="18" charset="0"/>
              </a:rPr>
              <a:t>?</a:t>
            </a:r>
            <a:endParaRPr lang="en-US" sz="4400" dirty="0">
              <a:solidFill>
                <a:schemeClr val="accent2"/>
              </a:solidFill>
              <a:latin typeface="Times New Roman" pitchFamily="18" charset="0"/>
              <a:cs typeface="Times New Roman" pitchFamily="18" charset="0"/>
            </a:endParaRPr>
          </a:p>
        </p:txBody>
      </p:sp>
      <p:sp>
        <p:nvSpPr>
          <p:cNvPr id="3" name="Content Placeholder 2"/>
          <p:cNvSpPr>
            <a:spLocks noGrp="1"/>
          </p:cNvSpPr>
          <p:nvPr>
            <p:ph idx="1"/>
          </p:nvPr>
        </p:nvSpPr>
        <p:spPr>
          <a:xfrm>
            <a:off x="762000" y="1752600"/>
            <a:ext cx="7520940" cy="3352800"/>
          </a:xfrm>
        </p:spPr>
        <p:txBody>
          <a:bodyPr>
            <a:normAutofit/>
          </a:bodyPr>
          <a:lstStyle/>
          <a:p>
            <a:pPr>
              <a:buFont typeface="Wingdings" pitchFamily="2" charset="2"/>
              <a:buChar char="Ø"/>
            </a:pPr>
            <a:r>
              <a:rPr lang="en-US" sz="2400" b="0" dirty="0" smtClean="0">
                <a:latin typeface="Times New Roman" pitchFamily="18" charset="0"/>
                <a:cs typeface="Times New Roman" pitchFamily="18" charset="0"/>
              </a:rPr>
              <a:t>Was it created in the time period you are researching?</a:t>
            </a:r>
          </a:p>
          <a:p>
            <a:pPr>
              <a:buFont typeface="Wingdings" pitchFamily="2" charset="2"/>
              <a:buChar char="Ø"/>
            </a:pPr>
            <a:r>
              <a:rPr lang="en-US" sz="2400" b="0" dirty="0" smtClean="0">
                <a:latin typeface="Times New Roman" pitchFamily="18" charset="0"/>
                <a:cs typeface="Times New Roman" pitchFamily="18" charset="0"/>
              </a:rPr>
              <a:t>Was it created by someone who was there?</a:t>
            </a:r>
          </a:p>
          <a:p>
            <a:pPr>
              <a:buFont typeface="Wingdings" pitchFamily="2" charset="2"/>
              <a:buChar char="Ø"/>
            </a:pPr>
            <a:r>
              <a:rPr lang="en-US" sz="2400" b="0" dirty="0" smtClean="0">
                <a:latin typeface="Times New Roman" pitchFamily="18" charset="0"/>
                <a:cs typeface="Times New Roman" pitchFamily="18" charset="0"/>
              </a:rPr>
              <a:t>Was it created by someone responsible for recording the event</a:t>
            </a:r>
            <a:r>
              <a:rPr lang="en-US" sz="2000" b="0" dirty="0" smtClean="0">
                <a:latin typeface="Times New Roman" pitchFamily="18" charset="0"/>
                <a:cs typeface="Times New Roman" pitchFamily="18" charset="0"/>
              </a:rPr>
              <a:t>?</a:t>
            </a:r>
          </a:p>
          <a:p>
            <a:pPr marL="0" indent="0"/>
            <a:endParaRPr lang="en-US" sz="2000" b="0" dirty="0">
              <a:latin typeface="Times New Roman" pitchFamily="18" charset="0"/>
              <a:cs typeface="Times New Roman" pitchFamily="18" charset="0"/>
            </a:endParaRPr>
          </a:p>
          <a:p>
            <a:pPr marL="0" indent="0"/>
            <a:r>
              <a:rPr lang="en-US" sz="3000" b="0" dirty="0" smtClean="0">
                <a:latin typeface="Times New Roman" pitchFamily="18" charset="0"/>
                <a:cs typeface="Times New Roman" pitchFamily="18" charset="0"/>
              </a:rPr>
              <a:t>If the answer is </a:t>
            </a:r>
            <a:r>
              <a:rPr lang="en-US" sz="3000" b="0" dirty="0" smtClean="0">
                <a:solidFill>
                  <a:schemeClr val="accent3">
                    <a:lumMod val="60000"/>
                    <a:lumOff val="40000"/>
                  </a:schemeClr>
                </a:solidFill>
                <a:latin typeface="Times New Roman" pitchFamily="18" charset="0"/>
                <a:cs typeface="Times New Roman" pitchFamily="18" charset="0"/>
              </a:rPr>
              <a:t>YES</a:t>
            </a:r>
            <a:r>
              <a:rPr lang="en-US" sz="3000" b="0" dirty="0" smtClean="0">
                <a:latin typeface="Times New Roman" pitchFamily="18" charset="0"/>
                <a:cs typeface="Times New Roman" pitchFamily="18" charset="0"/>
              </a:rPr>
              <a:t> to any of those questions, then you have a </a:t>
            </a:r>
            <a:r>
              <a:rPr lang="en-US" sz="3000" b="0" dirty="0" smtClean="0">
                <a:solidFill>
                  <a:schemeClr val="accent2"/>
                </a:solidFill>
                <a:latin typeface="Times New Roman" pitchFamily="18" charset="0"/>
                <a:cs typeface="Times New Roman" pitchFamily="18" charset="0"/>
              </a:rPr>
              <a:t>primary source!</a:t>
            </a:r>
          </a:p>
          <a:p>
            <a:endParaRPr lang="en-US" dirty="0" smtClean="0"/>
          </a:p>
          <a:p>
            <a:endParaRPr lang="en-US" dirty="0"/>
          </a:p>
        </p:txBody>
      </p:sp>
    </p:spTree>
    <p:extLst>
      <p:ext uri="{BB962C8B-B14F-4D97-AF65-F5344CB8AC3E}">
        <p14:creationId xmlns:p14="http://schemas.microsoft.com/office/powerpoint/2010/main" val="2235102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005840"/>
          </a:xfrm>
        </p:spPr>
        <p:txBody>
          <a:bodyPr>
            <a:normAutofit/>
          </a:bodyPr>
          <a:lstStyle/>
          <a:p>
            <a:r>
              <a:rPr lang="en-US" dirty="0" smtClean="0"/>
              <a:t>	What are some examples of </a:t>
            </a:r>
            <a:br>
              <a:rPr lang="en-US" dirty="0" smtClean="0"/>
            </a:br>
            <a:r>
              <a:rPr lang="en-US" dirty="0" smtClean="0"/>
              <a:t>	         </a:t>
            </a:r>
            <a:r>
              <a:rPr lang="en-US" sz="3100" dirty="0" smtClean="0">
                <a:solidFill>
                  <a:schemeClr val="accent2"/>
                </a:solidFill>
              </a:rPr>
              <a:t>primary sources</a:t>
            </a:r>
            <a:r>
              <a:rPr lang="en-US" dirty="0" smtClean="0">
                <a:solidFill>
                  <a:schemeClr val="accent2"/>
                </a:solidFill>
              </a:rPr>
              <a:t>?</a:t>
            </a:r>
            <a:endParaRPr lang="en-US" dirty="0">
              <a:solidFill>
                <a:schemeClr val="accent2"/>
              </a:solidFill>
            </a:endParaRPr>
          </a:p>
        </p:txBody>
      </p:sp>
      <p:sp>
        <p:nvSpPr>
          <p:cNvPr id="3" name="Content Placeholder 2"/>
          <p:cNvSpPr>
            <a:spLocks noGrp="1"/>
          </p:cNvSpPr>
          <p:nvPr>
            <p:ph idx="1"/>
          </p:nvPr>
        </p:nvSpPr>
        <p:spPr>
          <a:xfrm>
            <a:off x="685800" y="1600200"/>
            <a:ext cx="7520940" cy="3579849"/>
          </a:xfrm>
        </p:spPr>
        <p:txBody>
          <a:bodyPr/>
          <a:lstStyle/>
          <a:p>
            <a:pPr>
              <a:buFont typeface="Wingdings" pitchFamily="2" charset="2"/>
              <a:buChar char="Ø"/>
            </a:pPr>
            <a:r>
              <a:rPr lang="en-US" sz="2000" dirty="0" smtClean="0">
                <a:latin typeface="Times New Roman" pitchFamily="18" charset="0"/>
                <a:cs typeface="Times New Roman" pitchFamily="18" charset="0"/>
              </a:rPr>
              <a:t>Letters that were written by someone who lived at the time of the event</a:t>
            </a:r>
          </a:p>
          <a:p>
            <a:pPr>
              <a:buFont typeface="Wingdings" pitchFamily="2" charset="2"/>
              <a:buChar char="Ø"/>
            </a:pPr>
            <a:r>
              <a:rPr lang="en-US" sz="2000" dirty="0" smtClean="0">
                <a:latin typeface="Times New Roman" pitchFamily="18" charset="0"/>
                <a:cs typeface="Times New Roman" pitchFamily="18" charset="0"/>
              </a:rPr>
              <a:t>Government documents that were written at the time of the event</a:t>
            </a:r>
          </a:p>
          <a:p>
            <a:pPr>
              <a:buFont typeface="Wingdings" pitchFamily="2" charset="2"/>
              <a:buChar char="Ø"/>
            </a:pPr>
            <a:r>
              <a:rPr lang="en-US" sz="2000" dirty="0" smtClean="0">
                <a:latin typeface="Times New Roman" pitchFamily="18" charset="0"/>
                <a:cs typeface="Times New Roman" pitchFamily="18" charset="0"/>
              </a:rPr>
              <a:t>Memoirs (even if written much later) by someone who was present at the event.</a:t>
            </a:r>
          </a:p>
          <a:p>
            <a:pPr>
              <a:buFont typeface="Wingdings" pitchFamily="2" charset="2"/>
              <a:buChar char="Ø"/>
            </a:pPr>
            <a:r>
              <a:rPr lang="en-US" sz="2000" dirty="0" smtClean="0">
                <a:latin typeface="Times New Roman" pitchFamily="18" charset="0"/>
                <a:cs typeface="Times New Roman" pitchFamily="18" charset="0"/>
              </a:rPr>
              <a:t>Photographs</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810000"/>
            <a:ext cx="3902927" cy="274320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2224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386840"/>
          </a:xfrm>
        </p:spPr>
        <p:txBody>
          <a:bodyPr>
            <a:normAutofit/>
          </a:bodyPr>
          <a:lstStyle/>
          <a:p>
            <a:r>
              <a:rPr lang="en-US" sz="2400" dirty="0" smtClean="0"/>
              <a:t>You didn’t mention newspapers</a:t>
            </a:r>
            <a:r>
              <a:rPr lang="en-US" dirty="0"/>
              <a:t>.</a:t>
            </a:r>
            <a:r>
              <a:rPr lang="en-US" dirty="0" smtClean="0"/>
              <a:t> </a:t>
            </a:r>
            <a:br>
              <a:rPr lang="en-US" dirty="0" smtClean="0"/>
            </a:br>
            <a:r>
              <a:rPr lang="en-US" dirty="0"/>
              <a:t/>
            </a:r>
            <a:br>
              <a:rPr lang="en-US" dirty="0"/>
            </a:br>
            <a:r>
              <a:rPr lang="en-US" sz="2400" dirty="0" smtClean="0"/>
              <a:t>Are newspapers </a:t>
            </a:r>
            <a:r>
              <a:rPr lang="en-US" dirty="0" smtClean="0">
                <a:solidFill>
                  <a:schemeClr val="accent2"/>
                </a:solidFill>
              </a:rPr>
              <a:t>primary sources?</a:t>
            </a:r>
            <a:endParaRPr lang="en-US" dirty="0">
              <a:solidFill>
                <a:schemeClr val="accent2"/>
              </a:solidFill>
            </a:endParaRPr>
          </a:p>
        </p:txBody>
      </p:sp>
      <p:sp>
        <p:nvSpPr>
          <p:cNvPr id="3" name="Content Placeholder 2"/>
          <p:cNvSpPr>
            <a:spLocks noGrp="1"/>
          </p:cNvSpPr>
          <p:nvPr>
            <p:ph idx="1"/>
          </p:nvPr>
        </p:nvSpPr>
        <p:spPr>
          <a:xfrm>
            <a:off x="838200" y="2172475"/>
            <a:ext cx="7520940" cy="3579849"/>
          </a:xfrm>
        </p:spPr>
        <p:txBody>
          <a:bodyPr>
            <a:normAutofit/>
          </a:bodyPr>
          <a:lstStyle/>
          <a:p>
            <a:r>
              <a:rPr lang="en-US" sz="2000" dirty="0" smtClean="0">
                <a:latin typeface="Times New Roman" pitchFamily="18" charset="0"/>
                <a:cs typeface="Times New Roman" pitchFamily="18" charset="0"/>
              </a:rPr>
              <a:t>	Newspapers are tricky.  They are not good primary sources for details or facts of an event.  Usually newspapers are printed too quickly and often have mistakes in the details. </a:t>
            </a:r>
          </a:p>
          <a:p>
            <a:r>
              <a:rPr lang="en-US" sz="2000" dirty="0" smtClean="0">
                <a:latin typeface="Times New Roman" pitchFamily="18" charset="0"/>
                <a:cs typeface="Times New Roman" pitchFamily="18" charset="0"/>
              </a:rPr>
              <a:t>	However, newspapers are excellent resources for opinions.  Newspapers tell us what people thought about an event at the time.  </a:t>
            </a:r>
            <a:endParaRPr lang="en-US" sz="2000" dirty="0">
              <a:latin typeface="Times New Roman" pitchFamily="18" charset="0"/>
              <a:cs typeface="Times New Roman" pitchFamily="18" charset="0"/>
            </a:endParaRPr>
          </a:p>
        </p:txBody>
      </p:sp>
      <p:sp>
        <p:nvSpPr>
          <p:cNvPr id="4" name="AutoShape 2" descr="data:image/jpeg;base64,/9j/4AAQSkZJRgABAQAAAQABAAD/2wCEAAkGBxQTEhQUExQWFhUUGBwYGBgWGBwYGBwXGBwYGBwaGBocHiggGB0lHBwYITEhJSkrLi4uGB8zODMsNygtLisBCgoKBQUFDgUFDisZExkrKysrKysrKysrKysrKysrKysrKysrKysrKysrKysrKysrKysrKysrKysrKysrKysrK//AABEIAOcA2gMBIgACEQEDEQH/xAAcAAABBQEBAQAAAAAAAAAAAAAEAAECAwUGBwj/xABFEAACAQMCBAIGCAMGBQMFAAABAhEAAyESMQQFIkFRYRMycYGRoQYjQlKSsdHwFGLBFTNygtLhJENTovFjg7MHJTSTsv/EABQBAQAAAAAAAAAAAAAAAAAAAAD/xAAUEQEAAAAAAAAAAAAAAAAAAAAA/9oADAMBAAIRAxEAPwD3GmNPUTQKkaalNA9NTgUooIk1h8Reuani6wEmAAuPfE1uNWCdyfM0DJdvD/mH3gH/AMUycbfGNQP+IT+UVMGkKBDmd4dkPmQf6GnHNroOVUjyJHz/ANqraqyaAk85f/piPJj+lP8A26e9to7w0n4R+lCsaiRQGjnw+48e78pqQ56ng/wH60BFRig1E53aP2z7Cpn8qf8Atu1E+k+TT8ImsY2x4VEWR4UG6vOLZ/5kf4gV/MVYnMEO1xT/AJhWD6ATSPDjvQdAvGKdnXx9YbfGrRdPjXNNwq1BuEHbHmMGg6n0hpa2rlDYP3m+J/XFMvCn7zeXUce6Y/8AFB1npDTelNcxaS4D/ePH+M/rV1viL4x6SY8gT8SPnQdF6U+NL0prnjx18YBU+ZE0v4y/99f/ANY/Wg6qs3i+MKtECPMn8gK0qx+bKNVAhzAnuo9oP6/Om/tBtgVHnpPyE1n1FjQai8wbbUp8wpH9TV38f5j4R/WsXVFNqoNe5x7DdVPmGj5R/Wsv0p8B+LPwj+vaozTUDm+3ZR72z+VL0zdgPe0fkDmmZqagdrh7Cf8AMB+xUC7fd+DD2fv9ilSNBF2uZ6MjwdY3jHf3eVSU3Nig9zrn4xHv8aeKQxQSGruoz4MCR7e3wPjSa24zpEf4xPvH6Tv7agTTNQNpvHItj/NcUdpxE7ecVFPTHa0AP5rij8p3/rVlPQRQ3DtaPudIn3kY7TU4fbQ0jspUj4yBUVHnTMSO9BI69jbafAQ2PMgwPjSl+9th4eqSfcGMe01BWpzQSOr7jfFT8g01Rca8JIsmB4ugJ7YEn51bTlqARL94/wDIIAyZdPlnerrV24f+TcHvT/VVkVOMUFZusdkY+fSo+ZmqzxB+4/y/WrVanmg6+sTnSSa26x+besKDIVKfQatIpitBErUWp28PGmaKBUlaoM4plE0FpNMWpmWuW5lz3iQx9BwzNbGAzK3V5gCIFB1QFOBXEp9K+IUH0nBvAySA4wO+VP51u8TztrXD+nu2iJiEDAkBoA1HYZ8J3oNd8UiaE5TfN2zbuMADcUPA2E5Hyoo0CpjTiqrymDpidxO0+cbCf60FgpE1ynEc945cHhB7ZLDGcQc+NB3vpLxaKHucMotmOqGAg7ZkgTig7bXTBs0NwPEC7aRxIDqDncT/AFqxkoCRSY1kcVzqzburZdjrbaFJ3wNvGe3vqHOOdCzct2oJe8yhfugM2mSfKdooNpaU1DT2qQX9/v20E6rJpAZ/fnXM/Sbm/FWSXS2gsqwWWyzHxicLOKDpwKnoFcrxf0mu6He1alRZtXOrGkubgLHu69I28D41nJ/9QGgTZUmMnURn2Rig9orI5sM1r1j82PV+/KgzSaiRUiKqdaCV1e9UPVz9QqhFmgSWu579quqtqQoLAaxuT8R6d7t2elHNq35BY1P5lifgB51raRXCfRbmY4S5d4biDpGrDHYNsZ8iIINBbye87nmWt2cqjKCx7D0o22G3atP6Yf8A4J/9v81oC0tnh7fFs1+2zcRr0qrBsHXpEDM9WfCiPpKzHl5NwaWYpCncDUIB8WjJ8PdQCcRzTibHCcM6Kq21VASTLNgYj7KnyM+ytbmf0gexwtq+yK7XIkAlQNSs47EnAjtWPzm4rcqs6WBj0YMZhgMg+Bqf0uP/ANu4X22v/heg0OU85unims3461DW9IgRE+3I7k7rXRXYUFicKCTjsBJ/KszkdyxoU27iu7BQzFgzkxt5DfAgCK0xb/fxoOF4Tm38Tx2tdQQWrgUHt0NOAYya0ef8NdHLtTXVKaLXT6OG9a2BL6iMT2UbVRzVbVjjLl13VB6LRbtqJYygXIHqKMjMUHx97hX4JvREemVbYIOoOTqtg7+v38RQaK3b9vguF9Aqn0ihS7GArTgQcdXYk+W5FR4rm/Eji7VkpbQuAY1FxmRMwCIKnHzNUjmAS3wFm5izcX62ZEgEgKf5dUE1HmQCcy4UG5qVUUamI2LXYk98EZ70BnNea37XF2raKhDerq76jpkmJSCO0/OqfpUkcbwMn7aSf/cWl9IyBzHhCTtp/wD7am+l5A4zgyWAhlJPgPSAyfAfpQGfSTm96xf4dVj0bkTAlmyARHb1sR3iqeb844pOJs2wqIt0gKrdU6jplyNiPAfE1X9MgP4ngoMy4P8A326l9KB/x/BDzX/5BQdeqbScx7K4/wCnnOk0twoBL9LE4gbNHicRXYL+/nXM/Ty7bXh2WVFy4y/4mCn4wBQZd5X/AIdtLKF/geH1AqWJE3oAOoae/Y1x1dRd4my3DtL9S8JYtqAzD6wG7qUgYaMetIz51y0UH07WPzX1vdWxWNzUdY9h/pQZzVS61I31krIlYkeE7TULt0YyMzHnFAynzqFtc+e1SF9QCSQABJPgI3P51HUNRyPHegtNoVALVuoYEjO2Rnvj5/OqP4hC2kN1HEd5Gfyz7KCwKP376zOa8jsX4NxeoYDA6W9k9x7aNucSimCwBwM+cxSsX0aNLAzkR4DFBmcv+i3DWW1qpZhsXOqPMDYH3Ufx/LbV8RdRWiQCdx4wdx7qL0io6aDmefcHb4fh7fo0Uol1SbbCfS6pWD95sz7q3L/LLNxVD2kIUQqlRCjwA7e6i9NSIoMrgORWLLM9pNLMInJgd9M7T+laQt+dI0tdBnjkHDxm0jEmSzqGYnxLHNNy7kViwxa2gBPc9RHkJ2HlWmk1IpQZ/NOTWuJRRdBOn1SMMNtj7tqHufRrhj6IaAPQ+rGJgz1/ek5z41rlagV86AHmvIrN8obq6im2Tt4HxHlVfMvo/wAPdIL211CPVGmQNgY3EYitUCmCfKg5v6U8Mui1qtOUVsNZWXSBjTB6QTAntG20AcuNxuIt3X4ZzJCq124TcVTI1BIAAGZMeOa7PRioNbPjQSUef7zQ/EcutPqL20bUIJZQTA2AJyBV4WO+5n5VNR2oA+F4C3ati0qDREEbz/i8Z8TWQ/0P4QknQ4kzhmA9w7CuhIpoHh8qDsqxubDq+NbNY3Nt6DnuN4O25JbXJEYUkDpK46SDgnedzQd3lNkiPrYIA9UjCiBsnv8AM1t7ioMlBjjhVC6QXg5OlGEmZ8CQIhY8BFD8TypGCQziDnVbLAgDAjSNpOa6ELVbpIigzuH4S2pVh6SVMiUP80/Y76m881L0CaiwNwMSTOgxqIKgxojAJ+OZo70cUhQC3bKtBY3DtjSwGARHqbGTNV8PwttGDL6QmIyrbTP3fdWkdqhH7+FBX/ECNm/A36UvTjwb8DfpUitWaaCr+IXwb8DfpTHiR/N+Bv0q1UxUNBn2UETxC+Dfgb9Kh6Yfzfgb9KIio+j8/D9/nQR/iB21fgb9KQ4geDfgf9KkV86RXbNBEcSPBvwN+lI3x4N+Bv0qSJ5/vFTPtoIfxI8G/A/6Uxvjwb8DfpUnmlo89/8Af9aBmvj+b8D/AKVBuJH834G/Sr2P799RCTQDjiBP2vwN+lWpfX+b8D/pVgtfv3RSAoK/Tjwb8D/6aR4pfBvwN/pq0mo6qDsKxubetWzWJzb1v340HPX+cpbvW7Lq4N3CtC6JMgAnVIM42qfN+apw5thw7G64RQgByYidRAEms76R8EL63UVh6VES4gBGrUhuHA3yMe8Vlc6470lrgrzwrPxFk6SYIRQ2fZqLH2EUHXk+IIPhifZjFRrjPpRzCDxXo7ja7ZtMCTtMYtR9mMkmZJHjRdyyLvHX7ZuOF9CphHKmZXI84ig6O5xiL6SJY2lDMqiWyCQAO5Ok4q2y2pFcAjUoMMIIkTkdjXGQiNzMYVgupOxjSx1D3xnxNPd436m0utizcEWAJ6QwWdSndrpIjfEe4h2sVFkwa461fNy5ywNcb6y2+uHILQuJg+Mj41VwV+43D9F0Fk4h9K3GMOqidBafAyJPag7U4qrgOM9KgcKyz2caWwYyO1Ccn4hX4VWIKhkM6zJG4JLd9pnwiuS4XiSeG5eTcbU19lJDkMRrOCZnw+VB6BEUwrjuC4dr1vjrS3Gm3dPousyCJgTMwYj41fd4z/gjxD67bFUXowYUgd8AM058IoOpZqEbmCjiFsEPqKG4DjTAJG8zM+Vco/GXQvMBacnSLTIEJIUOOs25zEd/KaIS8h4221htX/CtpzqGvqIHtPf30HXFaiyntXPfQ+6XAc3tTFCLlsglg4adTknpMSIgSPZVXPOIc8X6M3fRKbP1TGY9JqkkAES+Ij3d6DqNH79tJVI3riPpHzFl/idFxvSW2tkEmCpMSLYGy9zPiPbWgbAu8fftG44U2kMI5UzK5H770G1xvHogutJb0KhnVYJAIJ7kCYExNE8JfFxEuLIFxQwBwYaDBjvFcc6oh5ouFMEqNjpKNke8jPnVnJ30XuBCuYu8NLDUSJCYwTAgjt4UHYR506r51EJ88/lUwMDO1Au+/wA6kR50zCkFoGJqE1ORTig6+sfmB6q2KxuZHqoAdAmYE1Q9kYwPhQnEXLqtc0BiCSRIZhhLcBeqFBOse3NV3L16TCjZ4BUjII0idRkEFjt2oD/RCIgVW1rPx/f78qzrj3tSYMQAQoMdXoix9bcfWAYxHeaqtvfCjpJYLpyDBP1WTkyf73PePOg1yg/Y9tPpHlQnEvcBt6BILDX5LiYzv+lQt3LpslmX6yD0gH3CA0++e9AWbYnb5UzWhEADPlQX1gQHd9UZX7JaJgHsuapPE3zBKqvSdRYEAGCVnqwNgfM0BzW5xU7lkABYHicUMLr+h1KBrOQunsW2IncKfHcVVcuXix6QepQN/Vgycd5j2TQaiWYgwKTIPD9KB4Pi7uBdWAcYQiG6YnJjJf8AD50eKBMmPbUFtms+3fvQg0kjoDMwIYAzqnOWETPnVC3uIIXUpBDCdPddSGJ1YGnVO8waDZZcYxVYST7Kzxcvt6LUIyC2me5YGSSIAGk+c42qV9rysxXOenpnGjaZG7YntQaIt+zz+VO1sTPf/esxm4mXgKQo6TG5Jj73YSSKi1y+wXBHUJCqQYDIYnVtBfPfTHeg0zb9lRa2PL9N6FQ3jbJIh5MQO0jtOcT4frRrviQAT1Y1AzpL3NzOTASNsHyoNHvVhXz/AH8azuNtXC0KWjSJgkD1hkEHDAZ8xI8Kjee+S4URlgDpP/qRnV5W8x9vyoNQCnNZ/Al/SENOkljJUgggJ3J2MtjyonmSn0b6Z1RjTMz7iD86C4U8Hy+NZJe8gIA1QHJJDN1ZKhZaSNtzOfLEH5jfBI0TBidB/wBVB6PWLzM9dbVYfNz1fvxoMVOJY3isdI1djkgWiIMAfab4Gg35i6q3SXILRgglQ7jPTHqgR40enFg3WtZBUTPjt/qFDcbzAW7mliD6kRuNfpJJk7dM9qBendkvQNLKWVCASTEwQCIPbxFUjmDY+rJEOZE50gkASJztS/tkHT0kzb9JuDCwW7YnEb9xRtm7qUN4id5+dALZ45mYApGrGNU5UtO0RgjfuKbiOOcTC7MV+1OJjtEtGO2RNVnnyaC5U4AaAVJghD49g6/GptzUTkALMA6gSTrZDidpUbHuKAXiOY3COkaSJbAJkAXOmShgyo7faFWvzJ8/VggZxqMgG5/L/II/xr758JzZXKgAjVAyV3JuAYmfsH4iieN44WygOdZgZAzqRRuf5px4HyoBrnHPHqlesiYLHSpTsFO4Le4HvS4i863AFIjp7HJOsEEgHAhT4/Grv7VGgsFPq6sEERtM7etI9xNDJzlcYOyndZ6l1gRO/b/agnb453ZRoKqSpJIOQyMx7YIbSPfWrE1n2ebqxAjeB66kdTFBGerP5+VGs+CNjQZXD8XcFsM3Xq2nfA2OlBBJ7EY8aJ4C+zHSQYCk6iInqjaPD8qDHOICyAGIRj9pYLhSoyDqiY8+1FHnKzGnOB6yxlC+DORAiRQUvzNwXBt+qWydWQpAEALuc/Lxq7hL7Mz6pAUCMHeXByQJOAYz86NV9Sqy7MAR7DmgDzQKzq0EhoEMB3tiDJxHpBnyOKCuzxtxVEhnJcAsQVhSFzGkHGSRGM7xTrzG42dGyk6ereLTDMfzMP8AKatt81DMoUb6JlgIFwAj35Aj/aa7XPA2iFbqnE7Dxx5ZoLrl9tKNLWw6ySF1MGgQpkH+bt9kDvQz8bcWBpLldZLER6oJCwBGYge0VpcJxPpEDARM4MHYkdvZVPEcYUuaYBlRpEwxYl5iTkYX2bmgjw/GszhdEDqMww9VmA3UbgA+/wCNdzjbgdx6OQqlpzB0zAGNz048z4UXwl8XF1AQJx5xufLMj3VRxvGFGUDT1Rkn/wBS2hHwbf5UEOB4t3YApphdROd+65Hn8vbBPH3SttiMMBjE59kGquD5gtxoA+zqmQR7BG/t23oji7uhSx2HsHeJyYoMvjOPcAjIKkjVpksQt2JGiMlVOPvCo3ubOGIFqYJE9fb/ACVfb50pA6YmIlljOjcz/Oo+NaVi5qVWAMMAfiJoOwrF5vuK2qxObN1RQc/c5gVdwUhFxq3YtCEAAf4wN/D3RPGqWCqGJJUExEakLyZicDI3zUrjWNTalWQSGJt7llUkzGRpgE9oz2qPpbO40eM6c9IMEYzGQI8wPCgjeRReQlTJGCCYBkIJXaJffO9WcLx6OVCz1zEiPVkn5Zoe7xdklmZdWkYJtkkx1YkThlmDGUntNHLwyCCEQRtCgESI/KgovcYqMVYfaCrAmZA3HbJjv2qB5isLpUmWUZEQGNvq+FxSPb2zRN3hEaSUUk7kqCSQIE+Pb4VAcDa/6ado6RiIAjHYAfAUFB5gpClQTJAyIwWVdXzEVdxHEKpUMCZ2gT3VZ+LL8fI1L+CSRKJgyOkYMzPtmPgKne4dTBYKSuRIBj2Tt2+FA3DcQLiyJA8xGCoYH4EUI/MbfSerqBYdJ2E/DYn3UXw9hFEKqrtOkATAgTHgMCnbgbZABRCBMAqCM/v50APDcf1QyELMDYmQ7JmNhIHjv5TWnAPxoc8Db1SUQnBnSJkHVv7c+2iQvhQBLzFCsw22+mNwrd/AMCff4VAcxWYEzAMRvLKog7bsPc1FW+Atr6ttF32RREiD27jHsprvBqclVJiMgbCDE+GKAfhOZBgsg6iFkAEgFwGidsAjeO1X8PdW4pZZgnuION5FJODQEdCCNoUYjaMYjMe2pJYCiFAUdgAAPlQLT+/ZFQvcGrEMRJWIyRkEMMAwciczV5tTOd/hUztQQ0mmKzIJ3Eb5H9R7qeDTaKB7duBA2AxSZO/77U6qYGaYz40DKmZ+FWETVIBke2rbrQMDUcYmN8b/ADoK7llWAkbEHEjIMiY39m1WaqCscxBjUpTUqsCTI6pjI227+NR/tnh/+qtB31YvNhkez9/vzrarE5keuPL+tBkXeDRiSRkmT1EdgOxyIAEbGM0Pf5RbIPrAkEA63P3uxaD6zfH4FfxCliomRv0tGwO8QcEd6k5jc+XvOB+YFABa5SgWGJb/ADMBEMoAGowArEf75owLGP1P7/3qzSagRQICosnnUSwGmTEmB5nJge4Gp6f37qCBUzUiak61AqaBtFTUYpKnb/xURcBGD3K/5gSCPiDQLT51aFiq7jARJiSAPadhVg270A1/jFVXJMaYB7ZOBE43x8aVni0ZQwdYYSJI9h388VSeWqACCwOCSAoLEMHBfpyZHzPjSPLFOSTMRPTMai2CVMZJ/rmKC0cWn/UTafXG28+yO9Pc4pF3cZIAgyZJjA9/wqscvtsbhySTpfOxkPsRGZyNj8apHK1ELrbfGQD9jGB/Ip8cb0Bh4hFWdaxISQftEgAHwMkfGq7XEq6hg4EwMmIJzBB2MRio2+C0poBMag2+xBDYxAEgdqrTlC9JJZtMEatP2Zj7ODJOd/CgJF5TJDrAgnqEAEYn2/Oovxaj7QPjBBiZgn7oxucVWOWyjITGo6jHtkASMAAKB7KHu8uAVy7kL1HBGEwTMrknTJ329tAb/EKVLBhAJBMwAQdJB7DP7zUv4hM9ajTv1DG4E+Gfyqo8ArIbZJKkzmPva/CMme3ehjyUFCjyRJAHbSSDnp3MCd87UBS3VLlQylgJgGTEkfnVt5wqkuYUDJ2xVXDcKEOGM5JBjZmLTAA7k/OiLqalKkmCIxvQZ627BAzGmEguwjQxCggtnIO+/nQ54vgxj0m2PXufrRN7llsnSzMS8kDGcsxPq9i5+XcTTXOUoSSXeSZ3X/TQeg1h8zbrH+E/nW5WFzVesHy/rQYfEcvDFzI1MykErMBdBgjUJyg8NzQ68mAjI6VRR0j7DK079yPmaJ4jgnZmYOQCMQWEEBYwDEAqSfHURVJ5e+r+8aOnBZhswLbeIke+O1ARxPAq7ajgxGO8TpM+KySPbQZ5MIA1bJo27Elu5JG5ETWmxqI3xQZVrlyyQl0SAAw3gKuiIDQvwwSfEQXa4MC2LZiFyDAwQSwaPI/lVKcuYFOoRbAXBYalE+tHfy2Jk1Td5XcKqpuk9LqZJ6tQYSY8CQfKIoHPIV0hQYgMNt9QiSAQCQIGfAUbwvBhGZgfXjGRGkR4+dEovypaaDBPK1I027iOdmXBOC2/V2mM9++wozh+VRoJKSIMKkiZBABnIAkA+dM3Ln1atUZY4dxhrgcx93AjG8+VVpy24APrDIZWbqbq0qqkE+en5+VBZw/KgoSG9UggxJwwbBJMT38fKtU1ncFwl1CpZtfZpZj93InvhsfzVoigzeE5X6Mg6lxjCxjSqxOo/dBqI5X165Hr6vVE/bBBM5ILEA9gAKg3LrugqLpBIidbkyPR7E/4X/HSHAXmX12UnWMu0iTdjY5wyeY0CPIG/sMRGrA1QNMDqRUJgHJhZz4nai+I4EMqqSBpBEgCQCpU6Z28fdRYUiP/AD8+9Zb8suGJedI7u86ocavI9U49m0UFv9nzaNokQcnSAFy2ogDsO2/voROUN4KSGAEgGVBQlmz1eq2P5j40QeXXO9wzqVj1NELMgRG5I9sVoX0JVwDBIIB8Ce9BlrybaWGCPs5wqrPk3T63m2M045PEw3djkTlwoJ336e0bttOHXl13SQbhmRBLvtpK9vAkN5kZp35ddkkXMZga3GD6SMg9tY/APcFicF0tbLLkho04EafszmSpz4k1UvKQpQ61GlgRIG/1YEGcElFyN9TeIojheDcOXZgZEHfxkROABtAHnTcfwDO6sCOmAZJH27bdu/Sc+dAuA5aLcHBxp9UA7k70RxdjWjLMT4ifPaRQ/BcNcVpd9Q0xGokY9oknzOc0TxlnWjJ4jz392aAH+zFbVD9LlicTM4iZgRtiMYwRNGWLAVVWFOkASVyYESc70F/Zz5h9ILaulm+87RnAwwmN9NaRig7GsbmYyPZWzWHx7dZ8gP60GA/BH0jMEUEuGD4mAirG0mSNvChrlriY9aTpjdQJi5n1T3Nv4GruZ3L+ptKkqIKxHrCPW6hIyceXvqq/f4jr0qD6umYziWnPjigZrXEdmxrndZKSekdMerHvNS5bZuKxL7MASQRl9KKScfymNvniu/euq7nI1EKgMQeq4BA1eBRiY2B8Kv4y5dDgIJXTkwDmH8WHfR28fcB4Pes61a4gNlpGqcFR06rePVn1fSfEVPjRcKqVDeqZVYnWdBE57Q3ep8Ldul4ZYSDmBJIYgHfErpMeZoH5dZdNZeJYgzMyQoUnAEDGKs5hb12nUCSykATGSMZ7eM1no9+QsMFEZMFsXBMknPRPyogXbvo2OkawSFHljzz33jtQQXhLinpI6nLMRAJ9QAtgydIYGNyR7lZ4a9NubhgR6SYkmBMQsRI/7j4VZduXwDABMAjA76ZG/wBnr+IzvQ97i+IzpSTLR0iME6ft5mR8O00FnCpfBQO5J3YgYgZEGIyZUjeBOK1Kxn5hcFxFaFBbcgSQWAEAEzvHlvWzQZVyxxMYcTLTtsQNMSDEdRpjwt0OXEk5yWHf0Mrtt0t8qa2b67BmOkDq0xqC3MjqxkIO0z7xYbt/HSTv2WY+sAkat/7o48T7gu5hwwuKsorEMpAaMAMpb5Aihm4S6usWoQHYSIEejiBGCQLg37imF3iJXpEELOBIJfq+12Sfl7Ki78QYOlpAOOmPV3Ya89XbtI86A++lw+j0tAB68gSMT2Pn+80LYsX1VAW9VkmSD0BVDAYB9bUe+4o+zq0Lq9aBPtgT85qnjwxtvpnUVIWImYxE95oAxYv76peCJkAesp2jw1VfzLg2cJGWQE5IjXA0kgiDmewoeyt5BpUMVGuCx1MTqYjJbaIgT3jEUZwKto6pkM3rGTGpiNie0d6AXhOFuoYAVAXkgEGRpUDt2g/Kp8LYuLbu7a2yDM9WhVk4A9YeHhR1yYIGDn/asuyb6hoDEn72nBC2xPrYzrxtIoCuBs3Q31jSNEdvWxJiPb3/ANr+Ls60ZRuRj2jb2Zqjl73TcbWsLGDAEnv9o/sedF8SWCtoHVBj29qDMvWLpgEyvSYJEyLmqZjJCx2iQaWviBsFI7EsJ9/TTolws7kNqCQgOFLS5EgNE+pPtqK3L4AlJPfb/VQei1g8wHX7RW8aw+ZjrHs/Wg529xN1blyAWADaRpaOlEYQY6pYsJnt37DnmNyR9WSPHQ+0vmIxhQY/mHvNvcyhioWYuC36y91Vp/7hjcwfChbXOQwU6R1H7w8EwMZbq2/lOaDSY+Hun95rKfjrxIJQqFbYKTPQxzE4mMiMx5inXnGAxUQ2jSA8nrBOcdojE96J47jxbKz9oxkgdwO/tn3UFS8xuE/3ZicAhgY0s33YEkAb41CaK4XidS5EN3GRG8YYA0Bd5yBp9UCSG6gfvjHkCu/faJqziObRELJYsB1DBWI1eBkgRuPOgt4ji3Rl0oWUhpMMYgSNgdzj30Twd4sgZhBPbaPKDmh+F5gGYrAEBTIYEEldUL38cxmD4VDmHMGRlHSA3djn17akDtkMc+z3hVxHF3Fe4YZgMKuhiPUDAyB1SQVkeIqP8VdJBggEiB6Nj3uKdUiYgKdhuPGr+E5iLjQBjTM6gRMxA7x57YND3OaMlxwShVZAUEaiQLRkk7AazO+M9shfwvMLjMo9GVUlckPIBRmM9MbgLmN605rPXmUuFCgDUoJZhsyM2AJzIAzgzijjQZVvjroVRoZiFUybbgkkHB6QAxIydhIkeLDmF2G+qO2Ol/FR3WdiT49PnTWucH7Wk9IMK2Q2m42nO86D4RI33q/guaB30QJIk9SmBpQ4jedXyNBPhuKYuwZdO2nB6sEmCQJiKo/j7st9WftR0vGC4GdPgs/5x5S682EIdHrFVwwMagNz4gnI99VNzsd12AOWUT9Wbh94AjHcigmnMrkS1sqAJMq+IFtmyQBPU4HiU9sE3L9wIp0yxyQAT2mMTB2EnAoW7zdcqUB0gtupGpX0QJ88z5eNadu6CAcSQDE+In9aDMPG3ZHSQcn1H0kAXMMSogyoIMj1xRFzibgta1WSQTpgzBBK48dpHnRZWZDAEeBEg7VKDQZt3jLwB+rk6QRAbckCMeAOcz0mof2jcOkejI1Ej1bhjMAt0/p3rVmmzQZ/L+YM9yCukae4IOrSjEZ7jVkR2Hjg++5CsVEkAkDxIpCwJ1aRqIy0CY9u/ao8XxARCx2HmB3A3NBnvzC4COjePsXN9BYgYzkR7/I0HxHPL4ZgLBIBIBi7kA+VuKNPMVdNfQCptsNRVoFxtO/2WjUJn9KO4XilZEbUOpQckdxNB2tYXNPX92aVKgAuHH7+VUW1CAKswuBmcDAGaVKgsD71K09KlQMLhqLNSpUCAzttke3NLVSpUCkzH7xS8qVKglNRilSoLIkeFVyYp6VBXbtwmgTpAjc7e2Z981NBpAA2AgAeFKlQIzTwaVKgRBFMQaVKgZRTt2pUqCWQKq4i4EWT2/rApUqCnhOYByAVYMVDkGDAJI3BzsaN1GmpUH//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QUExQWFhUUGBwYGBgWGBwYGBwXGBwYGBwaGBocHiggGB0lHBwYITEhJSkrLi4uGB8zODMsNygtLisBCgoKBQUFDgUFDisZExkrKysrKysrKysrKysrKysrKysrKysrKysrKysrKysrKysrKysrKysrKysrKysrKysrK//AABEIAOcA2gMBIgACEQEDEQH/xAAcAAABBQEBAQAAAAAAAAAAAAAEAAECAwUGBwj/xABFEAACAQMCBAIGCAMGBQMFAAABAhEAAyESMQQFIkFRYRMycYGRoQYjQlKSsdHwFGLBFTNygtLhJENTovFjg7MHJTSTsv/EABQBAQAAAAAAAAAAAAAAAAAAAAD/xAAUEQEAAAAAAAAAAAAAAAAAAAAA/9oADAMBAAIRAxEAPwD3GmNPUTQKkaalNA9NTgUooIk1h8Reuani6wEmAAuPfE1uNWCdyfM0DJdvD/mH3gH/AMUycbfGNQP+IT+UVMGkKBDmd4dkPmQf6GnHNroOVUjyJHz/ANqraqyaAk85f/piPJj+lP8A26e9to7w0n4R+lCsaiRQGjnw+48e78pqQ56ng/wH60BFRig1E53aP2z7Cpn8qf8Atu1E+k+TT8ImsY2x4VEWR4UG6vOLZ/5kf4gV/MVYnMEO1xT/AJhWD6ATSPDjvQdAvGKdnXx9YbfGrRdPjXNNwq1BuEHbHmMGg6n0hpa2rlDYP3m+J/XFMvCn7zeXUce6Y/8AFB1npDTelNcxaS4D/ePH+M/rV1viL4x6SY8gT8SPnQdF6U+NL0prnjx18YBU+ZE0v4y/99f/ANY/Wg6qs3i+MKtECPMn8gK0qx+bKNVAhzAnuo9oP6/Om/tBtgVHnpPyE1n1FjQai8wbbUp8wpH9TV38f5j4R/WsXVFNqoNe5x7DdVPmGj5R/Wsv0p8B+LPwj+vaozTUDm+3ZR72z+VL0zdgPe0fkDmmZqagdrh7Cf8AMB+xUC7fd+DD2fv9ilSNBF2uZ6MjwdY3jHf3eVSU3Nig9zrn4xHv8aeKQxQSGruoz4MCR7e3wPjSa24zpEf4xPvH6Tv7agTTNQNpvHItj/NcUdpxE7ecVFPTHa0AP5rij8p3/rVlPQRQ3DtaPudIn3kY7TU4fbQ0jspUj4yBUVHnTMSO9BI69jbafAQ2PMgwPjSl+9th4eqSfcGMe01BWpzQSOr7jfFT8g01Rca8JIsmB4ugJ7YEn51bTlqARL94/wDIIAyZdPlnerrV24f+TcHvT/VVkVOMUFZusdkY+fSo+ZmqzxB+4/y/WrVanmg6+sTnSSa26x+besKDIVKfQatIpitBErUWp28PGmaKBUlaoM4plE0FpNMWpmWuW5lz3iQx9BwzNbGAzK3V5gCIFB1QFOBXEp9K+IUH0nBvAySA4wO+VP51u8TztrXD+nu2iJiEDAkBoA1HYZ8J3oNd8UiaE5TfN2zbuMADcUPA2E5Hyoo0CpjTiqrymDpidxO0+cbCf60FgpE1ynEc945cHhB7ZLDGcQc+NB3vpLxaKHucMotmOqGAg7ZkgTig7bXTBs0NwPEC7aRxIDqDncT/AFqxkoCRSY1kcVzqzburZdjrbaFJ3wNvGe3vqHOOdCzct2oJe8yhfugM2mSfKdooNpaU1DT2qQX9/v20E6rJpAZ/fnXM/Sbm/FWSXS2gsqwWWyzHxicLOKDpwKnoFcrxf0mu6He1alRZtXOrGkubgLHu69I28D41nJ/9QGgTZUmMnURn2Rig9orI5sM1r1j82PV+/KgzSaiRUiKqdaCV1e9UPVz9QqhFmgSWu579quqtqQoLAaxuT8R6d7t2elHNq35BY1P5lifgB51raRXCfRbmY4S5d4biDpGrDHYNsZ8iIINBbye87nmWt2cqjKCx7D0o22G3atP6Yf8A4J/9v81oC0tnh7fFs1+2zcRr0qrBsHXpEDM9WfCiPpKzHl5NwaWYpCncDUIB8WjJ8PdQCcRzTibHCcM6Kq21VASTLNgYj7KnyM+ytbmf0gexwtq+yK7XIkAlQNSs47EnAjtWPzm4rcqs6WBj0YMZhgMg+Bqf0uP/ANu4X22v/heg0OU85unims3461DW9IgRE+3I7k7rXRXYUFicKCTjsBJ/KszkdyxoU27iu7BQzFgzkxt5DfAgCK0xb/fxoOF4Tm38Tx2tdQQWrgUHt0NOAYya0ef8NdHLtTXVKaLXT6OG9a2BL6iMT2UbVRzVbVjjLl13VB6LRbtqJYygXIHqKMjMUHx97hX4JvREemVbYIOoOTqtg7+v38RQaK3b9vguF9Aqn0ihS7GArTgQcdXYk+W5FR4rm/Eji7VkpbQuAY1FxmRMwCIKnHzNUjmAS3wFm5izcX62ZEgEgKf5dUE1HmQCcy4UG5qVUUamI2LXYk98EZ70BnNea37XF2raKhDerq76jpkmJSCO0/OqfpUkcbwMn7aSf/cWl9IyBzHhCTtp/wD7am+l5A4zgyWAhlJPgPSAyfAfpQGfSTm96xf4dVj0bkTAlmyARHb1sR3iqeb844pOJs2wqIt0gKrdU6jplyNiPAfE1X9MgP4ngoMy4P8A326l9KB/x/BDzX/5BQdeqbScx7K4/wCnnOk0twoBL9LE4gbNHicRXYL+/nXM/Ty7bXh2WVFy4y/4mCn4wBQZd5X/AIdtLKF/geH1AqWJE3oAOoae/Y1x1dRd4my3DtL9S8JYtqAzD6wG7qUgYaMetIz51y0UH07WPzX1vdWxWNzUdY9h/pQZzVS61I31krIlYkeE7TULt0YyMzHnFAynzqFtc+e1SF9QCSQABJPgI3P51HUNRyPHegtNoVALVuoYEjO2Rnvj5/OqP4hC2kN1HEd5Gfyz7KCwKP376zOa8jsX4NxeoYDA6W9k9x7aNucSimCwBwM+cxSsX0aNLAzkR4DFBmcv+i3DWW1qpZhsXOqPMDYH3Ufx/LbV8RdRWiQCdx4wdx7qL0io6aDmefcHb4fh7fo0Uol1SbbCfS6pWD95sz7q3L/LLNxVD2kIUQqlRCjwA7e6i9NSIoMrgORWLLM9pNLMInJgd9M7T+laQt+dI0tdBnjkHDxm0jEmSzqGYnxLHNNy7kViwxa2gBPc9RHkJ2HlWmk1IpQZ/NOTWuJRRdBOn1SMMNtj7tqHufRrhj6IaAPQ+rGJgz1/ek5z41rlagV86AHmvIrN8obq6im2Tt4HxHlVfMvo/wAPdIL211CPVGmQNgY3EYitUCmCfKg5v6U8Mui1qtOUVsNZWXSBjTB6QTAntG20AcuNxuIt3X4ZzJCq124TcVTI1BIAAGZMeOa7PRioNbPjQSUef7zQ/EcutPqL20bUIJZQTA2AJyBV4WO+5n5VNR2oA+F4C3ati0qDREEbz/i8Z8TWQ/0P4QknQ4kzhmA9w7CuhIpoHh8qDsqxubDq+NbNY3Nt6DnuN4O25JbXJEYUkDpK46SDgnedzQd3lNkiPrYIA9UjCiBsnv8AM1t7ioMlBjjhVC6QXg5OlGEmZ8CQIhY8BFD8TypGCQziDnVbLAgDAjSNpOa6ELVbpIigzuH4S2pVh6SVMiUP80/Y76m881L0CaiwNwMSTOgxqIKgxojAJ+OZo70cUhQC3bKtBY3DtjSwGARHqbGTNV8PwttGDL6QmIyrbTP3fdWkdqhH7+FBX/ECNm/A36UvTjwb8DfpUitWaaCr+IXwb8DfpTHiR/N+Bv0q1UxUNBn2UETxC+Dfgb9Kh6Yfzfgb9KIio+j8/D9/nQR/iB21fgb9KQ4geDfgf9KkV86RXbNBEcSPBvwN+lI3x4N+Bv0qSJ5/vFTPtoIfxI8G/A/6Uxvjwb8DfpUnmlo89/8Af9aBmvj+b8D/AKVBuJH834G/Sr2P799RCTQDjiBP2vwN+lWpfX+b8D/pVgtfv3RSAoK/Tjwb8D/6aR4pfBvwN/pq0mo6qDsKxubetWzWJzb1v340HPX+cpbvW7Lq4N3CtC6JMgAnVIM42qfN+apw5thw7G64RQgByYidRAEms76R8EL63UVh6VES4gBGrUhuHA3yMe8Vlc6470lrgrzwrPxFk6SYIRQ2fZqLH2EUHXk+IIPhifZjFRrjPpRzCDxXo7ja7ZtMCTtMYtR9mMkmZJHjRdyyLvHX7ZuOF9CphHKmZXI84ig6O5xiL6SJY2lDMqiWyCQAO5Ok4q2y2pFcAjUoMMIIkTkdjXGQiNzMYVgupOxjSx1D3xnxNPd436m0utizcEWAJ6QwWdSndrpIjfEe4h2sVFkwa461fNy5ywNcb6y2+uHILQuJg+Mj41VwV+43D9F0Fk4h9K3GMOqidBafAyJPag7U4qrgOM9KgcKyz2caWwYyO1Ccn4hX4VWIKhkM6zJG4JLd9pnwiuS4XiSeG5eTcbU19lJDkMRrOCZnw+VB6BEUwrjuC4dr1vjrS3Gm3dPousyCJgTMwYj41fd4z/gjxD67bFUXowYUgd8AM058IoOpZqEbmCjiFsEPqKG4DjTAJG8zM+Vco/GXQvMBacnSLTIEJIUOOs25zEd/KaIS8h4221htX/CtpzqGvqIHtPf30HXFaiyntXPfQ+6XAc3tTFCLlsglg4adTknpMSIgSPZVXPOIc8X6M3fRKbP1TGY9JqkkAES+Ij3d6DqNH79tJVI3riPpHzFl/idFxvSW2tkEmCpMSLYGy9zPiPbWgbAu8fftG44U2kMI5UzK5H770G1xvHogutJb0KhnVYJAIJ7kCYExNE8JfFxEuLIFxQwBwYaDBjvFcc6oh5ouFMEqNjpKNke8jPnVnJ30XuBCuYu8NLDUSJCYwTAgjt4UHYR506r51EJ88/lUwMDO1Au+/wA6kR50zCkFoGJqE1ORTig6+sfmB6q2KxuZHqoAdAmYE1Q9kYwPhQnEXLqtc0BiCSRIZhhLcBeqFBOse3NV3L16TCjZ4BUjII0idRkEFjt2oD/RCIgVW1rPx/f78qzrj3tSYMQAQoMdXoix9bcfWAYxHeaqtvfCjpJYLpyDBP1WTkyf73PePOg1yg/Y9tPpHlQnEvcBt6BILDX5LiYzv+lQt3LpslmX6yD0gH3CA0++e9AWbYnb5UzWhEADPlQX1gQHd9UZX7JaJgHsuapPE3zBKqvSdRYEAGCVnqwNgfM0BzW5xU7lkABYHicUMLr+h1KBrOQunsW2IncKfHcVVcuXix6QepQN/Vgycd5j2TQaiWYgwKTIPD9KB4Pi7uBdWAcYQiG6YnJjJf8AD50eKBMmPbUFtms+3fvQg0kjoDMwIYAzqnOWETPnVC3uIIXUpBDCdPddSGJ1YGnVO8waDZZcYxVYST7Kzxcvt6LUIyC2me5YGSSIAGk+c42qV9rysxXOenpnGjaZG7YntQaIt+zz+VO1sTPf/esxm4mXgKQo6TG5Jj73YSSKi1y+wXBHUJCqQYDIYnVtBfPfTHeg0zb9lRa2PL9N6FQ3jbJIh5MQO0jtOcT4frRrviQAT1Y1AzpL3NzOTASNsHyoNHvVhXz/AH8azuNtXC0KWjSJgkD1hkEHDAZ8xI8Kjee+S4URlgDpP/qRnV5W8x9vyoNQCnNZ/Al/SENOkljJUgggJ3J2MtjyonmSn0b6Z1RjTMz7iD86C4U8Hy+NZJe8gIA1QHJJDN1ZKhZaSNtzOfLEH5jfBI0TBidB/wBVB6PWLzM9dbVYfNz1fvxoMVOJY3isdI1djkgWiIMAfab4Gg35i6q3SXILRgglQ7jPTHqgR40enFg3WtZBUTPjt/qFDcbzAW7mliD6kRuNfpJJk7dM9qBendkvQNLKWVCASTEwQCIPbxFUjmDY+rJEOZE50gkASJztS/tkHT0kzb9JuDCwW7YnEb9xRtm7qUN4id5+dALZ45mYApGrGNU5UtO0RgjfuKbiOOcTC7MV+1OJjtEtGO2RNVnnyaC5U4AaAVJghD49g6/GptzUTkALMA6gSTrZDidpUbHuKAXiOY3COkaSJbAJkAXOmShgyo7faFWvzJ8/VggZxqMgG5/L/II/xr758JzZXKgAjVAyV3JuAYmfsH4iieN44WygOdZgZAzqRRuf5px4HyoBrnHPHqlesiYLHSpTsFO4Le4HvS4i863AFIjp7HJOsEEgHAhT4/Grv7VGgsFPq6sEERtM7etI9xNDJzlcYOyndZ6l1gRO/b/agnb453ZRoKqSpJIOQyMx7YIbSPfWrE1n2ebqxAjeB66kdTFBGerP5+VGs+CNjQZXD8XcFsM3Xq2nfA2OlBBJ7EY8aJ4C+zHSQYCk6iInqjaPD8qDHOICyAGIRj9pYLhSoyDqiY8+1FHnKzGnOB6yxlC+DORAiRQUvzNwXBt+qWydWQpAEALuc/Lxq7hL7Mz6pAUCMHeXByQJOAYz86NV9Sqy7MAR7DmgDzQKzq0EhoEMB3tiDJxHpBnyOKCuzxtxVEhnJcAsQVhSFzGkHGSRGM7xTrzG42dGyk6ereLTDMfzMP8AKatt81DMoUb6JlgIFwAj35Aj/aa7XPA2iFbqnE7Dxx5ZoLrl9tKNLWw6ySF1MGgQpkH+bt9kDvQz8bcWBpLldZLER6oJCwBGYge0VpcJxPpEDARM4MHYkdvZVPEcYUuaYBlRpEwxYl5iTkYX2bmgjw/GszhdEDqMww9VmA3UbgA+/wCNdzjbgdx6OQqlpzB0zAGNz048z4UXwl8XF1AQJx5xufLMj3VRxvGFGUDT1Rkn/wBS2hHwbf5UEOB4t3YApphdROd+65Hn8vbBPH3SttiMMBjE59kGquD5gtxoA+zqmQR7BG/t23oji7uhSx2HsHeJyYoMvjOPcAjIKkjVpksQt2JGiMlVOPvCo3ubOGIFqYJE9fb/ACVfb50pA6YmIlljOjcz/Oo+NaVi5qVWAMMAfiJoOwrF5vuK2qxObN1RQc/c5gVdwUhFxq3YtCEAAf4wN/D3RPGqWCqGJJUExEakLyZicDI3zUrjWNTalWQSGJt7llUkzGRpgE9oz2qPpbO40eM6c9IMEYzGQI8wPCgjeRReQlTJGCCYBkIJXaJffO9WcLx6OVCz1zEiPVkn5Zoe7xdklmZdWkYJtkkx1YkThlmDGUntNHLwyCCEQRtCgESI/KgovcYqMVYfaCrAmZA3HbJjv2qB5isLpUmWUZEQGNvq+FxSPb2zRN3hEaSUUk7kqCSQIE+Pb4VAcDa/6ado6RiIAjHYAfAUFB5gpClQTJAyIwWVdXzEVdxHEKpUMCZ2gT3VZ+LL8fI1L+CSRKJgyOkYMzPtmPgKne4dTBYKSuRIBj2Tt2+FA3DcQLiyJA8xGCoYH4EUI/MbfSerqBYdJ2E/DYn3UXw9hFEKqrtOkATAgTHgMCnbgbZABRCBMAqCM/v50APDcf1QyELMDYmQ7JmNhIHjv5TWnAPxoc8Db1SUQnBnSJkHVv7c+2iQvhQBLzFCsw22+mNwrd/AMCff4VAcxWYEzAMRvLKog7bsPc1FW+Atr6ttF32RREiD27jHsprvBqclVJiMgbCDE+GKAfhOZBgsg6iFkAEgFwGidsAjeO1X8PdW4pZZgnuION5FJODQEdCCNoUYjaMYjMe2pJYCiFAUdgAAPlQLT+/ZFQvcGrEMRJWIyRkEMMAwciczV5tTOd/hUztQQ0mmKzIJ3Eb5H9R7qeDTaKB7duBA2AxSZO/77U6qYGaYz40DKmZ+FWETVIBke2rbrQMDUcYmN8b/ADoK7llWAkbEHEjIMiY39m1WaqCscxBjUpTUqsCTI6pjI227+NR/tnh/+qtB31YvNhkez9/vzrarE5keuPL+tBkXeDRiSRkmT1EdgOxyIAEbGM0Pf5RbIPrAkEA63P3uxaD6zfH4FfxCliomRv0tGwO8QcEd6k5jc+XvOB+YFABa5SgWGJb/ADMBEMoAGowArEf75owLGP1P7/3qzSagRQICosnnUSwGmTEmB5nJge4Gp6f37qCBUzUiak61AqaBtFTUYpKnb/xURcBGD3K/5gSCPiDQLT51aFiq7jARJiSAPadhVg270A1/jFVXJMaYB7ZOBE43x8aVni0ZQwdYYSJI9h388VSeWqACCwOCSAoLEMHBfpyZHzPjSPLFOSTMRPTMai2CVMZJ/rmKC0cWn/UTafXG28+yO9Pc4pF3cZIAgyZJjA9/wqscvtsbhySTpfOxkPsRGZyNj8apHK1ELrbfGQD9jGB/Ip8cb0Bh4hFWdaxISQftEgAHwMkfGq7XEq6hg4EwMmIJzBB2MRio2+C0poBMag2+xBDYxAEgdqrTlC9JJZtMEatP2Zj7ODJOd/CgJF5TJDrAgnqEAEYn2/Oovxaj7QPjBBiZgn7oxucVWOWyjITGo6jHtkASMAAKB7KHu8uAVy7kL1HBGEwTMrknTJ329tAb/EKVLBhAJBMwAQdJB7DP7zUv4hM9ajTv1DG4E+Gfyqo8ArIbZJKkzmPva/CMme3ehjyUFCjyRJAHbSSDnp3MCd87UBS3VLlQylgJgGTEkfnVt5wqkuYUDJ2xVXDcKEOGM5JBjZmLTAA7k/OiLqalKkmCIxvQZ627BAzGmEguwjQxCggtnIO+/nQ54vgxj0m2PXufrRN7llsnSzMS8kDGcsxPq9i5+XcTTXOUoSSXeSZ3X/TQeg1h8zbrH+E/nW5WFzVesHy/rQYfEcvDFzI1MykErMBdBgjUJyg8NzQ68mAjI6VRR0j7DK079yPmaJ4jgnZmYOQCMQWEEBYwDEAqSfHURVJ5e+r+8aOnBZhswLbeIke+O1ARxPAq7ajgxGO8TpM+KySPbQZ5MIA1bJo27Elu5JG5ETWmxqI3xQZVrlyyQl0SAAw3gKuiIDQvwwSfEQXa4MC2LZiFyDAwQSwaPI/lVKcuYFOoRbAXBYalE+tHfy2Jk1Td5XcKqpuk9LqZJ6tQYSY8CQfKIoHPIV0hQYgMNt9QiSAQCQIGfAUbwvBhGZgfXjGRGkR4+dEovypaaDBPK1I027iOdmXBOC2/V2mM9++wozh+VRoJKSIMKkiZBABnIAkA+dM3Ln1atUZY4dxhrgcx93AjG8+VVpy24APrDIZWbqbq0qqkE+en5+VBZw/KgoSG9UggxJwwbBJMT38fKtU1ncFwl1CpZtfZpZj93InvhsfzVoigzeE5X6Mg6lxjCxjSqxOo/dBqI5X165Hr6vVE/bBBM5ILEA9gAKg3LrugqLpBIidbkyPR7E/4X/HSHAXmX12UnWMu0iTdjY5wyeY0CPIG/sMRGrA1QNMDqRUJgHJhZz4nai+I4EMqqSBpBEgCQCpU6Z28fdRYUiP/AD8+9Zb8suGJedI7u86ocavI9U49m0UFv9nzaNokQcnSAFy2ogDsO2/voROUN4KSGAEgGVBQlmz1eq2P5j40QeXXO9wzqVj1NELMgRG5I9sVoX0JVwDBIIB8Ce9BlrybaWGCPs5wqrPk3T63m2M045PEw3djkTlwoJ336e0bttOHXl13SQbhmRBLvtpK9vAkN5kZp35ddkkXMZga3GD6SMg9tY/APcFicF0tbLLkho04EafszmSpz4k1UvKQpQ61GlgRIG/1YEGcElFyN9TeIojheDcOXZgZEHfxkROABtAHnTcfwDO6sCOmAZJH27bdu/Sc+dAuA5aLcHBxp9UA7k70RxdjWjLMT4ifPaRQ/BcNcVpd9Q0xGokY9oknzOc0TxlnWjJ4jz392aAH+zFbVD9LlicTM4iZgRtiMYwRNGWLAVVWFOkASVyYESc70F/Zz5h9ILaulm+87RnAwwmN9NaRig7GsbmYyPZWzWHx7dZ8gP60GA/BH0jMEUEuGD4mAirG0mSNvChrlriY9aTpjdQJi5n1T3Nv4GruZ3L+ptKkqIKxHrCPW6hIyceXvqq/f4jr0qD6umYziWnPjigZrXEdmxrndZKSekdMerHvNS5bZuKxL7MASQRl9KKScfymNvniu/euq7nI1EKgMQeq4BA1eBRiY2B8Kv4y5dDgIJXTkwDmH8WHfR28fcB4Pes61a4gNlpGqcFR06rePVn1fSfEVPjRcKqVDeqZVYnWdBE57Q3ep8Ldul4ZYSDmBJIYgHfErpMeZoH5dZdNZeJYgzMyQoUnAEDGKs5hb12nUCSykATGSMZ7eM1no9+QsMFEZMFsXBMknPRPyogXbvo2OkawSFHljzz33jtQQXhLinpI6nLMRAJ9QAtgydIYGNyR7lZ4a9NubhgR6SYkmBMQsRI/7j4VZduXwDABMAjA76ZG/wBnr+IzvQ97i+IzpSTLR0iME6ft5mR8O00FnCpfBQO5J3YgYgZEGIyZUjeBOK1Kxn5hcFxFaFBbcgSQWAEAEzvHlvWzQZVyxxMYcTLTtsQNMSDEdRpjwt0OXEk5yWHf0Mrtt0t8qa2b67BmOkDq0xqC3MjqxkIO0z7xYbt/HSTv2WY+sAkat/7o48T7gu5hwwuKsorEMpAaMAMpb5Aihm4S6usWoQHYSIEejiBGCQLg37imF3iJXpEELOBIJfq+12Sfl7Ki78QYOlpAOOmPV3Ya89XbtI86A++lw+j0tAB68gSMT2Pn+80LYsX1VAW9VkmSD0BVDAYB9bUe+4o+zq0Lq9aBPtgT85qnjwxtvpnUVIWImYxE95oAxYv76peCJkAesp2jw1VfzLg2cJGWQE5IjXA0kgiDmewoeyt5BpUMVGuCx1MTqYjJbaIgT3jEUZwKto6pkM3rGTGpiNie0d6AXhOFuoYAVAXkgEGRpUDt2g/Kp8LYuLbu7a2yDM9WhVk4A9YeHhR1yYIGDn/asuyb6hoDEn72nBC2xPrYzrxtIoCuBs3Q31jSNEdvWxJiPb3/ANr+Ls60ZRuRj2jb2Zqjl73TcbWsLGDAEnv9o/sedF8SWCtoHVBj29qDMvWLpgEyvSYJEyLmqZjJCx2iQaWviBsFI7EsJ9/TTolws7kNqCQgOFLS5EgNE+pPtqK3L4AlJPfb/VQei1g8wHX7RW8aw+ZjrHs/Wg529xN1blyAWADaRpaOlEYQY6pYsJnt37DnmNyR9WSPHQ+0vmIxhQY/mHvNvcyhioWYuC36y91Vp/7hjcwfChbXOQwU6R1H7w8EwMZbq2/lOaDSY+Hun95rKfjrxIJQqFbYKTPQxzE4mMiMx5inXnGAxUQ2jSA8nrBOcdojE96J47jxbKz9oxkgdwO/tn3UFS8xuE/3ZicAhgY0s33YEkAb41CaK4XidS5EN3GRG8YYA0Bd5yBp9UCSG6gfvjHkCu/faJqziObRELJYsB1DBWI1eBkgRuPOgt4ji3Rl0oWUhpMMYgSNgdzj30Twd4sgZhBPbaPKDmh+F5gGYrAEBTIYEEldUL38cxmD4VDmHMGRlHSA3djn17akDtkMc+z3hVxHF3Fe4YZgMKuhiPUDAyB1SQVkeIqP8VdJBggEiB6Nj3uKdUiYgKdhuPGr+E5iLjQBjTM6gRMxA7x57YND3OaMlxwShVZAUEaiQLRkk7AazO+M9shfwvMLjMo9GVUlckPIBRmM9MbgLmN605rPXmUuFCgDUoJZhsyM2AJzIAzgzijjQZVvjroVRoZiFUybbgkkHB6QAxIydhIkeLDmF2G+qO2Ol/FR3WdiT49PnTWucH7Wk9IMK2Q2m42nO86D4RI33q/guaB30QJIk9SmBpQ4jedXyNBPhuKYuwZdO2nB6sEmCQJiKo/j7st9WftR0vGC4GdPgs/5x5S682EIdHrFVwwMagNz4gnI99VNzsd12AOWUT9Wbh94AjHcigmnMrkS1sqAJMq+IFtmyQBPU4HiU9sE3L9wIp0yxyQAT2mMTB2EnAoW7zdcqUB0gtupGpX0QJ88z5eNadu6CAcSQDE+In9aDMPG3ZHSQcn1H0kAXMMSogyoIMj1xRFzibgta1WSQTpgzBBK48dpHnRZWZDAEeBEg7VKDQZt3jLwB+rk6QRAbckCMeAOcz0mof2jcOkejI1Ej1bhjMAt0/p3rVmmzQZ/L+YM9yCukae4IOrSjEZ7jVkR2Hjg++5CsVEkAkDxIpCwJ1aRqIy0CY9u/ao8XxARCx2HmB3A3NBnvzC4COjePsXN9BYgYzkR7/I0HxHPL4ZgLBIBIBi7kA+VuKNPMVdNfQCptsNRVoFxtO/2WjUJn9KO4XilZEbUOpQckdxNB2tYXNPX92aVKgAuHH7+VUW1CAKswuBmcDAGaVKgsD71K09KlQMLhqLNSpUCAzttke3NLVSpUCkzH7xS8qVKglNRilSoLIkeFVyYp6VBXbtwmgTpAjc7e2Z981NBpAA2AgAeFKlQIzTwaVKgRBFMQaVKgZRTt2pUqCWQKq4i4EWT2/rApUqCnhOYByAVYMVDkGDAJI3BzsaN1GmpUH//2Q=="/>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093029"/>
            <a:ext cx="3641419" cy="274320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00533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914400"/>
            <a:ext cx="8229600" cy="5211763"/>
          </a:xfrm>
        </p:spPr>
        <p:txBody>
          <a:bodyPr>
            <a:normAutofit/>
          </a:bodyPr>
          <a:lstStyle/>
          <a:p>
            <a:pPr marL="0" indent="0">
              <a:buNone/>
            </a:pPr>
            <a:r>
              <a:rPr lang="en-US" sz="2000" dirty="0" smtClean="0"/>
              <a:t>A</a:t>
            </a:r>
            <a:r>
              <a:rPr lang="en-US" dirty="0" smtClean="0"/>
              <a:t> </a:t>
            </a:r>
            <a:r>
              <a:rPr lang="en-US" sz="4000" b="0" dirty="0" smtClean="0">
                <a:solidFill>
                  <a:schemeClr val="accent2"/>
                </a:solidFill>
              </a:rPr>
              <a:t>secondary source </a:t>
            </a:r>
            <a:r>
              <a:rPr lang="en-US" sz="2000" b="0" dirty="0" smtClean="0">
                <a:latin typeface="Times New Roman" pitchFamily="18" charset="0"/>
                <a:cs typeface="Times New Roman" pitchFamily="18" charset="0"/>
              </a:rPr>
              <a:t>is one that uses primary sources to analyze an historic event.  The author of a secondary source draws conclusions from an examination of primary sources.</a:t>
            </a:r>
            <a:r>
              <a:rPr lang="en-US" sz="2000" b="0" dirty="0" smtClean="0"/>
              <a:t> </a:t>
            </a:r>
            <a:r>
              <a:rPr lang="en-US" sz="1800" b="0" dirty="0" smtClean="0"/>
              <a:t> </a:t>
            </a:r>
          </a:p>
          <a:p>
            <a:pPr marL="0" indent="0">
              <a:buNone/>
            </a:pPr>
            <a:r>
              <a:rPr lang="en-US" sz="5400" dirty="0" smtClean="0">
                <a:solidFill>
                  <a:srgbClr val="FFC000"/>
                </a:solidFill>
                <a:latin typeface="Algerian" pitchFamily="82" charset="0"/>
              </a:rPr>
              <a:t>YOU </a:t>
            </a:r>
            <a:r>
              <a:rPr lang="en-US" sz="2000" b="0" dirty="0" smtClean="0">
                <a:latin typeface="Times New Roman" pitchFamily="18" charset="0"/>
                <a:cs typeface="Times New Roman" pitchFamily="18" charset="0"/>
              </a:rPr>
              <a:t>are the author of a secondary </a:t>
            </a:r>
          </a:p>
          <a:p>
            <a:pPr marL="0" indent="0">
              <a:buNone/>
            </a:pPr>
            <a:r>
              <a:rPr lang="en-US" sz="2000" b="0" dirty="0" smtClean="0">
                <a:latin typeface="Times New Roman" pitchFamily="18" charset="0"/>
                <a:cs typeface="Times New Roman" pitchFamily="18" charset="0"/>
              </a:rPr>
              <a:t>source when you develop a </a:t>
            </a:r>
          </a:p>
          <a:p>
            <a:pPr marL="0" indent="0">
              <a:buNone/>
            </a:pPr>
            <a:r>
              <a:rPr lang="en-US" sz="2000" b="0" dirty="0" smtClean="0">
                <a:latin typeface="Times New Roman" pitchFamily="18" charset="0"/>
                <a:cs typeface="Times New Roman" pitchFamily="18" charset="0"/>
              </a:rPr>
              <a:t>National History Day project.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647" t="6622" r="3626"/>
          <a:stretch/>
        </p:blipFill>
        <p:spPr>
          <a:xfrm>
            <a:off x="5562600" y="1981200"/>
            <a:ext cx="3124200" cy="4668826"/>
          </a:xfrm>
          <a:prstGeom prst="rect">
            <a:avLst/>
          </a:prstGeom>
        </p:spPr>
      </p:pic>
    </p:spTree>
    <p:extLst>
      <p:ext uri="{BB962C8B-B14F-4D97-AF65-F5344CB8AC3E}">
        <p14:creationId xmlns:p14="http://schemas.microsoft.com/office/powerpoint/2010/main" val="1904103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234440"/>
          </a:xfrm>
        </p:spPr>
        <p:txBody>
          <a:bodyPr>
            <a:normAutofit/>
          </a:bodyPr>
          <a:lstStyle/>
          <a:p>
            <a:r>
              <a:rPr lang="en-US" dirty="0" smtClean="0"/>
              <a:t>	What are some examples of </a:t>
            </a:r>
            <a:br>
              <a:rPr lang="en-US" dirty="0" smtClean="0"/>
            </a:br>
            <a:r>
              <a:rPr lang="en-US" dirty="0" smtClean="0"/>
              <a:t>	       </a:t>
            </a:r>
            <a:r>
              <a:rPr lang="en-US" dirty="0" smtClean="0">
                <a:solidFill>
                  <a:schemeClr val="accent2"/>
                </a:solidFill>
              </a:rPr>
              <a:t>secondary sources?  </a:t>
            </a:r>
            <a:endParaRPr lang="en-US" dirty="0">
              <a:solidFill>
                <a:schemeClr val="accent2"/>
              </a:solidFill>
            </a:endParaRPr>
          </a:p>
        </p:txBody>
      </p:sp>
      <p:sp>
        <p:nvSpPr>
          <p:cNvPr id="3" name="Content Placeholder 2"/>
          <p:cNvSpPr>
            <a:spLocks noGrp="1"/>
          </p:cNvSpPr>
          <p:nvPr>
            <p:ph idx="1"/>
          </p:nvPr>
        </p:nvSpPr>
        <p:spPr>
          <a:xfrm>
            <a:off x="838200" y="1905001"/>
            <a:ext cx="7520940" cy="2590800"/>
          </a:xfrm>
        </p:spPr>
        <p:txBody>
          <a:bodyPr/>
          <a:lstStyle/>
          <a:p>
            <a:pPr>
              <a:buFont typeface="Wingdings" pitchFamily="2" charset="2"/>
              <a:buChar char="Ø"/>
            </a:pPr>
            <a:r>
              <a:rPr lang="en-US" sz="2400" b="0" dirty="0" smtClean="0">
                <a:latin typeface="Times New Roman" pitchFamily="18" charset="0"/>
                <a:cs typeface="Times New Roman" pitchFamily="18" charset="0"/>
              </a:rPr>
              <a:t>Textbooks</a:t>
            </a:r>
          </a:p>
          <a:p>
            <a:pPr>
              <a:buFont typeface="Wingdings" pitchFamily="2" charset="2"/>
              <a:buChar char="Ø"/>
            </a:pPr>
            <a:r>
              <a:rPr lang="en-US" sz="2400" b="0" dirty="0" smtClean="0">
                <a:latin typeface="Times New Roman" pitchFamily="18" charset="0"/>
                <a:cs typeface="Times New Roman" pitchFamily="18" charset="0"/>
              </a:rPr>
              <a:t>History books – even those specifically about a single event (these are called monographs)</a:t>
            </a:r>
          </a:p>
          <a:p>
            <a:pPr>
              <a:buFont typeface="Wingdings" pitchFamily="2" charset="2"/>
              <a:buChar char="Ø"/>
            </a:pPr>
            <a:r>
              <a:rPr lang="en-US" sz="2400" b="0" dirty="0" smtClean="0">
                <a:latin typeface="Times New Roman" pitchFamily="18" charset="0"/>
                <a:cs typeface="Times New Roman" pitchFamily="18" charset="0"/>
              </a:rPr>
              <a:t>Documentaries</a:t>
            </a:r>
          </a:p>
          <a:p>
            <a:pPr>
              <a:buFont typeface="Wingdings" pitchFamily="2" charset="2"/>
              <a:buChar char="Ø"/>
            </a:pPr>
            <a:r>
              <a:rPr lang="en-US" sz="2400" b="0" dirty="0" smtClean="0">
                <a:latin typeface="Times New Roman" pitchFamily="18" charset="0"/>
                <a:cs typeface="Times New Roman" pitchFamily="18" charset="0"/>
              </a:rPr>
              <a:t>Encyclopedias</a:t>
            </a:r>
          </a:p>
          <a:p>
            <a:endParaRPr lang="en-US" dirty="0" smtClean="0"/>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180114"/>
            <a:ext cx="4986189" cy="2286000"/>
          </a:xfrm>
          <a:prstGeom prst="rect">
            <a:avLst/>
          </a:prstGeom>
          <a:noFill/>
          <a:ln w="9525">
            <a:solidFill>
              <a:schemeClr val="accent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848095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212</TotalTime>
  <Words>586</Words>
  <Application>Microsoft Office PowerPoint</Application>
  <PresentationFormat>On-screen Show (4:3)</PresentationFormat>
  <Paragraphs>83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Angles</vt:lpstr>
      <vt:lpstr>Primary? Or  Secondary?</vt:lpstr>
      <vt:lpstr>      All historical resources are either Primary or Secondary . . .   What does that mean?</vt:lpstr>
      <vt:lpstr> </vt:lpstr>
      <vt:lpstr>PowerPoint Presentation</vt:lpstr>
      <vt:lpstr>   How do I identify a   primary source?</vt:lpstr>
      <vt:lpstr> What are some examples of            primary sources?</vt:lpstr>
      <vt:lpstr>You didn’t mention newspapers.   Are newspapers primary sources?</vt:lpstr>
      <vt:lpstr>PowerPoint Presentation</vt:lpstr>
      <vt:lpstr> What are some examples of          secondary sources?  </vt:lpstr>
      <vt:lpstr>Are primary sources more important     than secondary sources?</vt:lpstr>
      <vt:lpstr>What is the purpose of secondary sources? </vt:lpstr>
      <vt:lpstr>What is the purpose of primary sources?</vt:lpstr>
      <vt:lpstr>        Using Historical Resources is like    building a house</vt:lpstr>
      <vt:lpstr>PowerPoint Presentation</vt:lpstr>
      <vt:lpstr>        Now try this!</vt:lpstr>
      <vt:lpstr>did you find Any of these things?</vt:lpstr>
      <vt:lpstr>Now, make two lists</vt:lpstr>
      <vt:lpstr>Your Lists should look like this: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Or  Secondary?</dc:title>
  <dc:creator>Barb</dc:creator>
  <cp:lastModifiedBy>Johnson, Angela M.</cp:lastModifiedBy>
  <cp:revision>31</cp:revision>
  <dcterms:created xsi:type="dcterms:W3CDTF">2013-04-06T18:22:37Z</dcterms:created>
  <dcterms:modified xsi:type="dcterms:W3CDTF">2013-10-07T22:18:49Z</dcterms:modified>
</cp:coreProperties>
</file>